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10172700" cy="5721350"/>
  <p:notesSz cx="10172700" cy="572135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6760" y="1393190"/>
            <a:ext cx="8679179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rgbClr val="EFEFEF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04290" y="3141980"/>
            <a:ext cx="7564119" cy="6832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EFEFEF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276AA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276AA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8635" y="1315910"/>
            <a:ext cx="4425124" cy="37760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238940" y="1315910"/>
            <a:ext cx="4425124" cy="37760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000" b="0" i="0">
                <a:solidFill>
                  <a:srgbClr val="4276AA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08214" y="2150453"/>
            <a:ext cx="8156270" cy="939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0" b="0" i="0">
                <a:solidFill>
                  <a:srgbClr val="4276AA"/>
                </a:solidFill>
                <a:latin typeface="Microsoft YaHei"/>
                <a:cs typeface="Microsoft YaHei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60614" y="1068107"/>
            <a:ext cx="7051471" cy="15640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58718" y="5320855"/>
            <a:ext cx="3255264" cy="286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8635" y="5320855"/>
            <a:ext cx="2339721" cy="286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324344" y="5320855"/>
            <a:ext cx="2339721" cy="2860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3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40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31.png"/><Relationship Id="rId8" Type="http://schemas.openxmlformats.org/officeDocument/2006/relationships/image" Target="../media/image41.jpg"/><Relationship Id="rId9" Type="http://schemas.openxmlformats.org/officeDocument/2006/relationships/image" Target="../media/image42.jpg"/><Relationship Id="rId10" Type="http://schemas.openxmlformats.org/officeDocument/2006/relationships/image" Target="../media/image12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43.png"/><Relationship Id="rId12" Type="http://schemas.openxmlformats.org/officeDocument/2006/relationships/image" Target="../media/image44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45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46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47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42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2.png"/><Relationship Id="rId10" Type="http://schemas.openxmlformats.org/officeDocument/2006/relationships/image" Target="../media/image48.png"/><Relationship Id="rId11" Type="http://schemas.openxmlformats.org/officeDocument/2006/relationships/hyperlink" Target="https://openai.com/research/video-generation-models-as-world-simulators" TargetMode="External"/><Relationship Id="rId12" Type="http://schemas.openxmlformats.org/officeDocument/2006/relationships/image" Target="../media/image49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jpg"/><Relationship Id="rId4" Type="http://schemas.openxmlformats.org/officeDocument/2006/relationships/image" Target="../media/image52.jpg"/><Relationship Id="rId5" Type="http://schemas.openxmlformats.org/officeDocument/2006/relationships/image" Target="../media/image53.jpg"/><Relationship Id="rId6" Type="http://schemas.openxmlformats.org/officeDocument/2006/relationships/image" Target="../media/image54.jpg"/><Relationship Id="rId7" Type="http://schemas.openxmlformats.org/officeDocument/2006/relationships/image" Target="../media/image55.jpg"/><Relationship Id="rId8" Type="http://schemas.openxmlformats.org/officeDocument/2006/relationships/image" Target="../media/image5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57.png"/><Relationship Id="rId12" Type="http://schemas.openxmlformats.org/officeDocument/2006/relationships/image" Target="../media/image58.png"/><Relationship Id="rId13" Type="http://schemas.openxmlformats.org/officeDocument/2006/relationships/image" Target="../media/image59.png"/><Relationship Id="rId14" Type="http://schemas.openxmlformats.org/officeDocument/2006/relationships/image" Target="../media/image6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1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2.jpg"/><Relationship Id="rId12" Type="http://schemas.openxmlformats.org/officeDocument/2006/relationships/image" Target="../media/image63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4.jpg"/><Relationship Id="rId12" Type="http://schemas.openxmlformats.org/officeDocument/2006/relationships/image" Target="../media/image63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5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jpg"/><Relationship Id="rId3" Type="http://schemas.openxmlformats.org/officeDocument/2006/relationships/image" Target="../media/image67.jpg"/><Relationship Id="rId4" Type="http://schemas.openxmlformats.org/officeDocument/2006/relationships/image" Target="../media/image25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0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6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8.jp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69.jpg"/><Relationship Id="rId12" Type="http://schemas.openxmlformats.org/officeDocument/2006/relationships/image" Target="../media/image70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71.jp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72.jp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73.jp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74.jp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png"/><Relationship Id="rId18" Type="http://schemas.openxmlformats.org/officeDocument/2006/relationships/image" Target="../media/image81.png"/><Relationship Id="rId19" Type="http://schemas.openxmlformats.org/officeDocument/2006/relationships/image" Target="../media/image82.png"/><Relationship Id="rId20" Type="http://schemas.openxmlformats.org/officeDocument/2006/relationships/image" Target="../media/image83.png"/><Relationship Id="rId21" Type="http://schemas.openxmlformats.org/officeDocument/2006/relationships/image" Target="../media/image84.png"/><Relationship Id="rId22" Type="http://schemas.openxmlformats.org/officeDocument/2006/relationships/image" Target="../media/image85.png"/><Relationship Id="rId23" Type="http://schemas.openxmlformats.org/officeDocument/2006/relationships/image" Target="../media/image86.png"/><Relationship Id="rId24" Type="http://schemas.openxmlformats.org/officeDocument/2006/relationships/image" Target="../media/image87.png"/><Relationship Id="rId25" Type="http://schemas.openxmlformats.org/officeDocument/2006/relationships/image" Target="../media/image88.png"/><Relationship Id="rId26" Type="http://schemas.openxmlformats.org/officeDocument/2006/relationships/image" Target="../media/image89.png"/><Relationship Id="rId27" Type="http://schemas.openxmlformats.org/officeDocument/2006/relationships/image" Target="../media/image90.jp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91.jpg"/><Relationship Id="rId12" Type="http://schemas.openxmlformats.org/officeDocument/2006/relationships/image" Target="../media/image9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93.jpg"/><Relationship Id="rId12" Type="http://schemas.openxmlformats.org/officeDocument/2006/relationships/image" Target="../media/image94.png"/><Relationship Id="rId13" Type="http://schemas.openxmlformats.org/officeDocument/2006/relationships/image" Target="../media/image95.png"/><Relationship Id="rId14" Type="http://schemas.openxmlformats.org/officeDocument/2006/relationships/image" Target="../media/image96.png"/><Relationship Id="rId15" Type="http://schemas.openxmlformats.org/officeDocument/2006/relationships/image" Target="../media/image97.png"/><Relationship Id="rId16" Type="http://schemas.openxmlformats.org/officeDocument/2006/relationships/image" Target="../media/image98.png"/><Relationship Id="rId17" Type="http://schemas.openxmlformats.org/officeDocument/2006/relationships/image" Target="../media/image99.png"/><Relationship Id="rId18" Type="http://schemas.openxmlformats.org/officeDocument/2006/relationships/image" Target="../media/image100.png"/><Relationship Id="rId19" Type="http://schemas.openxmlformats.org/officeDocument/2006/relationships/image" Target="../media/image101.png"/><Relationship Id="rId20" Type="http://schemas.openxmlformats.org/officeDocument/2006/relationships/image" Target="../media/image102.png"/><Relationship Id="rId21" Type="http://schemas.openxmlformats.org/officeDocument/2006/relationships/image" Target="../media/image103.png"/><Relationship Id="rId22" Type="http://schemas.openxmlformats.org/officeDocument/2006/relationships/image" Target="../media/image104.png"/><Relationship Id="rId23" Type="http://schemas.openxmlformats.org/officeDocument/2006/relationships/image" Target="../media/image105.png"/><Relationship Id="rId24" Type="http://schemas.openxmlformats.org/officeDocument/2006/relationships/image" Target="../media/image106.png"/><Relationship Id="rId25" Type="http://schemas.openxmlformats.org/officeDocument/2006/relationships/image" Target="../media/image107.png"/><Relationship Id="rId26" Type="http://schemas.openxmlformats.org/officeDocument/2006/relationships/image" Target="../media/image108.png"/><Relationship Id="rId27" Type="http://schemas.openxmlformats.org/officeDocument/2006/relationships/image" Target="../media/image109.png"/><Relationship Id="rId28" Type="http://schemas.openxmlformats.org/officeDocument/2006/relationships/image" Target="../media/image110.png"/><Relationship Id="rId29" Type="http://schemas.openxmlformats.org/officeDocument/2006/relationships/image" Target="../media/image111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image" Target="../media/image119.png"/><Relationship Id="rId19" Type="http://schemas.openxmlformats.org/officeDocument/2006/relationships/image" Target="../media/image120.png"/><Relationship Id="rId20" Type="http://schemas.openxmlformats.org/officeDocument/2006/relationships/image" Target="../media/image121.png"/><Relationship Id="rId21" Type="http://schemas.openxmlformats.org/officeDocument/2006/relationships/image" Target="../media/image122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23.png"/><Relationship Id="rId12" Type="http://schemas.openxmlformats.org/officeDocument/2006/relationships/image" Target="../media/image124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jpg"/><Relationship Id="rId4" Type="http://schemas.openxmlformats.org/officeDocument/2006/relationships/image" Target="../media/image25.jp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jpg"/><Relationship Id="rId3" Type="http://schemas.openxmlformats.org/officeDocument/2006/relationships/image" Target="../media/image42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26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28.png"/><Relationship Id="rId12" Type="http://schemas.openxmlformats.org/officeDocument/2006/relationships/image" Target="../media/image129.png"/><Relationship Id="rId13" Type="http://schemas.openxmlformats.org/officeDocument/2006/relationships/image" Target="../media/image130.png"/><Relationship Id="rId14" Type="http://schemas.openxmlformats.org/officeDocument/2006/relationships/image" Target="../media/image131.png"/><Relationship Id="rId15" Type="http://schemas.openxmlformats.org/officeDocument/2006/relationships/image" Target="../media/image132.png"/><Relationship Id="rId16" Type="http://schemas.openxmlformats.org/officeDocument/2006/relationships/image" Target="../media/image133.png"/><Relationship Id="rId17" Type="http://schemas.openxmlformats.org/officeDocument/2006/relationships/image" Target="../media/image134.png"/><Relationship Id="rId18" Type="http://schemas.openxmlformats.org/officeDocument/2006/relationships/image" Target="../media/image135.png"/><Relationship Id="rId19" Type="http://schemas.openxmlformats.org/officeDocument/2006/relationships/image" Target="../media/image136.png"/><Relationship Id="rId20" Type="http://schemas.openxmlformats.org/officeDocument/2006/relationships/image" Target="../media/image137.png"/><Relationship Id="rId21" Type="http://schemas.openxmlformats.org/officeDocument/2006/relationships/image" Target="../media/image138.png"/><Relationship Id="rId22" Type="http://schemas.openxmlformats.org/officeDocument/2006/relationships/image" Target="../media/image139.png"/><Relationship Id="rId23" Type="http://schemas.openxmlformats.org/officeDocument/2006/relationships/image" Target="../media/image140.png"/><Relationship Id="rId24" Type="http://schemas.openxmlformats.org/officeDocument/2006/relationships/image" Target="../media/image141.png"/><Relationship Id="rId25" Type="http://schemas.openxmlformats.org/officeDocument/2006/relationships/image" Target="../media/image142.png"/><Relationship Id="rId26" Type="http://schemas.openxmlformats.org/officeDocument/2006/relationships/image" Target="../media/image143.png"/><Relationship Id="rId27" Type="http://schemas.openxmlformats.org/officeDocument/2006/relationships/image" Target="../media/image144.png"/><Relationship Id="rId28" Type="http://schemas.openxmlformats.org/officeDocument/2006/relationships/image" Target="../media/image145.png"/><Relationship Id="rId29" Type="http://schemas.openxmlformats.org/officeDocument/2006/relationships/image" Target="../media/image146.png"/><Relationship Id="rId30" Type="http://schemas.openxmlformats.org/officeDocument/2006/relationships/image" Target="../media/image147.png"/><Relationship Id="rId31" Type="http://schemas.openxmlformats.org/officeDocument/2006/relationships/image" Target="../media/image148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49.png"/><Relationship Id="rId12" Type="http://schemas.openxmlformats.org/officeDocument/2006/relationships/image" Target="../media/image150.png"/><Relationship Id="rId13" Type="http://schemas.openxmlformats.org/officeDocument/2006/relationships/image" Target="../media/image151.png"/><Relationship Id="rId14" Type="http://schemas.openxmlformats.org/officeDocument/2006/relationships/image" Target="../media/image152.png"/><Relationship Id="rId15" Type="http://schemas.openxmlformats.org/officeDocument/2006/relationships/hyperlink" Target="https://arxiv.org/abs/2312.06662" TargetMode="External"/><Relationship Id="rId16" Type="http://schemas.openxmlformats.org/officeDocument/2006/relationships/image" Target="../media/image153.jpg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4.jpg"/><Relationship Id="rId3" Type="http://schemas.openxmlformats.org/officeDocument/2006/relationships/image" Target="../media/image25.jp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Relationship Id="rId8" Type="http://schemas.openxmlformats.org/officeDocument/2006/relationships/image" Target="../media/image22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55.pn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160.png"/><Relationship Id="rId16" Type="http://schemas.openxmlformats.org/officeDocument/2006/relationships/image" Target="../media/image161.png"/><Relationship Id="rId17" Type="http://schemas.openxmlformats.org/officeDocument/2006/relationships/image" Target="../media/image162.png"/><Relationship Id="rId18" Type="http://schemas.openxmlformats.org/officeDocument/2006/relationships/image" Target="../media/image163.png"/><Relationship Id="rId19" Type="http://schemas.openxmlformats.org/officeDocument/2006/relationships/image" Target="../media/image164.png"/><Relationship Id="rId20" Type="http://schemas.openxmlformats.org/officeDocument/2006/relationships/image" Target="../media/image165.png"/><Relationship Id="rId21" Type="http://schemas.openxmlformats.org/officeDocument/2006/relationships/image" Target="../media/image166.png"/><Relationship Id="rId22" Type="http://schemas.openxmlformats.org/officeDocument/2006/relationships/image" Target="../media/image167.png"/><Relationship Id="rId23" Type="http://schemas.openxmlformats.org/officeDocument/2006/relationships/image" Target="../media/image168.png"/><Relationship Id="rId24" Type="http://schemas.openxmlformats.org/officeDocument/2006/relationships/image" Target="../media/image169.png"/><Relationship Id="rId25" Type="http://schemas.openxmlformats.org/officeDocument/2006/relationships/image" Target="../media/image170.png"/><Relationship Id="rId26" Type="http://schemas.openxmlformats.org/officeDocument/2006/relationships/image" Target="../media/image171.png"/><Relationship Id="rId27" Type="http://schemas.openxmlformats.org/officeDocument/2006/relationships/image" Target="../media/image172.png"/><Relationship Id="rId28" Type="http://schemas.openxmlformats.org/officeDocument/2006/relationships/image" Target="../media/image173.png"/><Relationship Id="rId29" Type="http://schemas.openxmlformats.org/officeDocument/2006/relationships/image" Target="../media/image174.png"/><Relationship Id="rId30" Type="http://schemas.openxmlformats.org/officeDocument/2006/relationships/image" Target="../media/image175.png"/><Relationship Id="rId31" Type="http://schemas.openxmlformats.org/officeDocument/2006/relationships/image" Target="../media/image176.png"/><Relationship Id="rId32" Type="http://schemas.openxmlformats.org/officeDocument/2006/relationships/image" Target="../media/image177.png"/><Relationship Id="rId33" Type="http://schemas.openxmlformats.org/officeDocument/2006/relationships/image" Target="../media/image178.png"/><Relationship Id="rId34" Type="http://schemas.openxmlformats.org/officeDocument/2006/relationships/image" Target="../media/image179.png"/><Relationship Id="rId35" Type="http://schemas.openxmlformats.org/officeDocument/2006/relationships/image" Target="../media/image180.png"/><Relationship Id="rId36" Type="http://schemas.openxmlformats.org/officeDocument/2006/relationships/image" Target="../media/image181.png"/><Relationship Id="rId37" Type="http://schemas.openxmlformats.org/officeDocument/2006/relationships/image" Target="../media/image182.png"/><Relationship Id="rId38" Type="http://schemas.openxmlformats.org/officeDocument/2006/relationships/image" Target="../media/image183.png"/><Relationship Id="rId39" Type="http://schemas.openxmlformats.org/officeDocument/2006/relationships/image" Target="../media/image184.png"/><Relationship Id="rId40" Type="http://schemas.openxmlformats.org/officeDocument/2006/relationships/image" Target="../media/image185.png"/><Relationship Id="rId41" Type="http://schemas.openxmlformats.org/officeDocument/2006/relationships/image" Target="../media/image186.png"/><Relationship Id="rId42" Type="http://schemas.openxmlformats.org/officeDocument/2006/relationships/image" Target="../media/image187.png"/><Relationship Id="rId43" Type="http://schemas.openxmlformats.org/officeDocument/2006/relationships/image" Target="../media/image188.png"/><Relationship Id="rId44" Type="http://schemas.openxmlformats.org/officeDocument/2006/relationships/image" Target="../media/image189.png"/><Relationship Id="rId45" Type="http://schemas.openxmlformats.org/officeDocument/2006/relationships/image" Target="../media/image190.png"/><Relationship Id="rId46" Type="http://schemas.openxmlformats.org/officeDocument/2006/relationships/image" Target="../media/image191.jpg"/><Relationship Id="rId47" Type="http://schemas.openxmlformats.org/officeDocument/2006/relationships/image" Target="../media/image192.png"/><Relationship Id="rId48" Type="http://schemas.openxmlformats.org/officeDocument/2006/relationships/image" Target="../media/image193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194.png"/><Relationship Id="rId12" Type="http://schemas.openxmlformats.org/officeDocument/2006/relationships/image" Target="../media/image195.png"/><Relationship Id="rId13" Type="http://schemas.openxmlformats.org/officeDocument/2006/relationships/image" Target="../media/image196.jpg"/><Relationship Id="rId14" Type="http://schemas.openxmlformats.org/officeDocument/2006/relationships/image" Target="../media/image197.png"/><Relationship Id="rId15" Type="http://schemas.openxmlformats.org/officeDocument/2006/relationships/image" Target="../media/image198.png"/><Relationship Id="rId16" Type="http://schemas.openxmlformats.org/officeDocument/2006/relationships/image" Target="../media/image199.png"/><Relationship Id="rId17" Type="http://schemas.openxmlformats.org/officeDocument/2006/relationships/image" Target="../media/image200.png"/><Relationship Id="rId18" Type="http://schemas.openxmlformats.org/officeDocument/2006/relationships/image" Target="../media/image201.png"/><Relationship Id="rId19" Type="http://schemas.openxmlformats.org/officeDocument/2006/relationships/image" Target="../media/image202.png"/><Relationship Id="rId20" Type="http://schemas.openxmlformats.org/officeDocument/2006/relationships/image" Target="../media/image203.jpg"/><Relationship Id="rId21" Type="http://schemas.openxmlformats.org/officeDocument/2006/relationships/image" Target="../media/image204.png"/><Relationship Id="rId22" Type="http://schemas.openxmlformats.org/officeDocument/2006/relationships/image" Target="../media/image205.png"/><Relationship Id="rId23" Type="http://schemas.openxmlformats.org/officeDocument/2006/relationships/image" Target="../media/image206.png"/><Relationship Id="rId24" Type="http://schemas.openxmlformats.org/officeDocument/2006/relationships/image" Target="../media/image207.png"/><Relationship Id="rId25" Type="http://schemas.openxmlformats.org/officeDocument/2006/relationships/hyperlink" Target="https://datawhaler.feishu.cn/wiki/RKrCw5YY1iNXDHkeYA5cOF4qnkb#KljXdPfWJo62zwxdzYIc7djgnlf" TargetMode="External"/><Relationship Id="rId26" Type="http://schemas.openxmlformats.org/officeDocument/2006/relationships/image" Target="../media/image208.jpg"/><Relationship Id="rId27" Type="http://schemas.openxmlformats.org/officeDocument/2006/relationships/image" Target="../media/image209.png"/><Relationship Id="rId28" Type="http://schemas.openxmlformats.org/officeDocument/2006/relationships/image" Target="../media/image210.png"/><Relationship Id="rId29" Type="http://schemas.openxmlformats.org/officeDocument/2006/relationships/image" Target="../media/image211.png"/><Relationship Id="rId30" Type="http://schemas.openxmlformats.org/officeDocument/2006/relationships/image" Target="../media/image212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g"/><Relationship Id="rId11" Type="http://schemas.openxmlformats.org/officeDocument/2006/relationships/image" Target="../media/image200.png"/><Relationship Id="rId12" Type="http://schemas.openxmlformats.org/officeDocument/2006/relationships/image" Target="../media/image213.png"/><Relationship Id="rId13" Type="http://schemas.openxmlformats.org/officeDocument/2006/relationships/image" Target="../media/image197.png"/><Relationship Id="rId14" Type="http://schemas.openxmlformats.org/officeDocument/2006/relationships/image" Target="../media/image214.png"/><Relationship Id="rId15" Type="http://schemas.openxmlformats.org/officeDocument/2006/relationships/image" Target="../media/image215.png"/><Relationship Id="rId16" Type="http://schemas.openxmlformats.org/officeDocument/2006/relationships/image" Target="../media/image216.png"/><Relationship Id="rId17" Type="http://schemas.openxmlformats.org/officeDocument/2006/relationships/image" Target="../media/image217.png"/><Relationship Id="rId18" Type="http://schemas.openxmlformats.org/officeDocument/2006/relationships/image" Target="../media/image218.png"/><Relationship Id="rId19" Type="http://schemas.openxmlformats.org/officeDocument/2006/relationships/image" Target="../media/image219.png"/><Relationship Id="rId20" Type="http://schemas.openxmlformats.org/officeDocument/2006/relationships/image" Target="../media/image220.png"/><Relationship Id="rId21" Type="http://schemas.openxmlformats.org/officeDocument/2006/relationships/image" Target="../media/image221.png"/><Relationship Id="rId22" Type="http://schemas.openxmlformats.org/officeDocument/2006/relationships/image" Target="../media/image222.png"/><Relationship Id="rId23" Type="http://schemas.openxmlformats.org/officeDocument/2006/relationships/image" Target="../media/image223.png"/><Relationship Id="rId24" Type="http://schemas.openxmlformats.org/officeDocument/2006/relationships/image" Target="../media/image224.png"/><Relationship Id="rId25" Type="http://schemas.openxmlformats.org/officeDocument/2006/relationships/image" Target="../media/image225.png"/><Relationship Id="rId26" Type="http://schemas.openxmlformats.org/officeDocument/2006/relationships/image" Target="../media/image226.png"/><Relationship Id="rId27" Type="http://schemas.openxmlformats.org/officeDocument/2006/relationships/image" Target="../media/image227.png"/><Relationship Id="rId28" Type="http://schemas.openxmlformats.org/officeDocument/2006/relationships/image" Target="../media/image228.png"/><Relationship Id="rId29" Type="http://schemas.openxmlformats.org/officeDocument/2006/relationships/image" Target="../media/image229.png"/><Relationship Id="rId30" Type="http://schemas.openxmlformats.org/officeDocument/2006/relationships/image" Target="../media/image230.png"/><Relationship Id="rId31" Type="http://schemas.openxmlformats.org/officeDocument/2006/relationships/image" Target="../media/image231.png"/><Relationship Id="rId32" Type="http://schemas.openxmlformats.org/officeDocument/2006/relationships/image" Target="../media/image232.png"/><Relationship Id="rId33" Type="http://schemas.openxmlformats.org/officeDocument/2006/relationships/image" Target="../media/image233.png"/><Relationship Id="rId34" Type="http://schemas.openxmlformats.org/officeDocument/2006/relationships/image" Target="../media/image234.png"/><Relationship Id="rId35" Type="http://schemas.openxmlformats.org/officeDocument/2006/relationships/image" Target="../media/image235.png"/><Relationship Id="rId36" Type="http://schemas.openxmlformats.org/officeDocument/2006/relationships/image" Target="../media/image236.png"/><Relationship Id="rId37" Type="http://schemas.openxmlformats.org/officeDocument/2006/relationships/image" Target="../media/image237.png"/><Relationship Id="rId38" Type="http://schemas.openxmlformats.org/officeDocument/2006/relationships/image" Target="../media/image238.png"/><Relationship Id="rId39" Type="http://schemas.openxmlformats.org/officeDocument/2006/relationships/image" Target="../media/image239.png"/><Relationship Id="rId40" Type="http://schemas.openxmlformats.org/officeDocument/2006/relationships/image" Target="../media/image240.png"/><Relationship Id="rId41" Type="http://schemas.openxmlformats.org/officeDocument/2006/relationships/image" Target="../media/image241.png"/><Relationship Id="rId42" Type="http://schemas.openxmlformats.org/officeDocument/2006/relationships/image" Target="../media/image242.png"/><Relationship Id="rId43" Type="http://schemas.openxmlformats.org/officeDocument/2006/relationships/image" Target="../media/image243.png"/><Relationship Id="rId44" Type="http://schemas.openxmlformats.org/officeDocument/2006/relationships/image" Target="../media/image244.png"/><Relationship Id="rId45" Type="http://schemas.openxmlformats.org/officeDocument/2006/relationships/image" Target="../media/image245.png"/><Relationship Id="rId46" Type="http://schemas.openxmlformats.org/officeDocument/2006/relationships/image" Target="../media/image246.png"/><Relationship Id="rId47" Type="http://schemas.openxmlformats.org/officeDocument/2006/relationships/image" Target="../media/image247.png"/><Relationship Id="rId48" Type="http://schemas.openxmlformats.org/officeDocument/2006/relationships/image" Target="../media/image248.png"/><Relationship Id="rId49" Type="http://schemas.openxmlformats.org/officeDocument/2006/relationships/image" Target="../media/image249.pn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27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28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29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2.png"/><Relationship Id="rId9" Type="http://schemas.openxmlformats.org/officeDocument/2006/relationships/image" Target="../media/image30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jpg"/><Relationship Id="rId10" Type="http://schemas.openxmlformats.org/officeDocument/2006/relationships/image" Target="../media/image25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42488" y="0"/>
            <a:ext cx="7025640" cy="5720080"/>
          </a:xfrm>
          <a:custGeom>
            <a:avLst/>
            <a:gdLst/>
            <a:ahLst/>
            <a:cxnLst/>
            <a:rect l="l" t="t" r="r" b="b"/>
            <a:pathLst>
              <a:path w="7025640" h="5720080">
                <a:moveTo>
                  <a:pt x="0" y="5719572"/>
                </a:moveTo>
                <a:lnTo>
                  <a:pt x="7025640" y="5719572"/>
                </a:lnTo>
                <a:lnTo>
                  <a:pt x="7025640" y="0"/>
                </a:lnTo>
                <a:lnTo>
                  <a:pt x="0" y="0"/>
                </a:lnTo>
                <a:lnTo>
                  <a:pt x="0" y="5719572"/>
                </a:lnTo>
                <a:close/>
              </a:path>
            </a:pathLst>
          </a:custGeom>
          <a:solidFill>
            <a:srgbClr val="2469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0"/>
            <a:ext cx="10795" cy="5720080"/>
          </a:xfrm>
          <a:custGeom>
            <a:avLst/>
            <a:gdLst/>
            <a:ahLst/>
            <a:cxnLst/>
            <a:rect l="l" t="t" r="r" b="b"/>
            <a:pathLst>
              <a:path w="10795" h="5720080">
                <a:moveTo>
                  <a:pt x="0" y="5719572"/>
                </a:moveTo>
                <a:lnTo>
                  <a:pt x="10668" y="5719572"/>
                </a:lnTo>
                <a:lnTo>
                  <a:pt x="10668" y="0"/>
                </a:lnTo>
                <a:lnTo>
                  <a:pt x="0" y="0"/>
                </a:lnTo>
                <a:lnTo>
                  <a:pt x="0" y="5719572"/>
                </a:lnTo>
                <a:close/>
              </a:path>
            </a:pathLst>
          </a:custGeom>
          <a:solidFill>
            <a:srgbClr val="2469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469640">
              <a:lnSpc>
                <a:spcPct val="100000"/>
              </a:lnSpc>
              <a:spcBef>
                <a:spcPts val="100"/>
              </a:spcBef>
            </a:pPr>
            <a:r>
              <a:rPr dirty="0" spc="140"/>
              <a:t>Sora技术原理解</a:t>
            </a:r>
            <a:r>
              <a:rPr dirty="0"/>
              <a:t>析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8199119" y="288290"/>
            <a:ext cx="1762125" cy="256540"/>
            <a:chOff x="8199119" y="288290"/>
            <a:chExt cx="1762125" cy="25654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99119" y="302171"/>
              <a:ext cx="212394" cy="23751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33713" y="319138"/>
              <a:ext cx="119595" cy="22518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38324" y="359752"/>
              <a:ext cx="168579" cy="18251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972930" y="361289"/>
              <a:ext cx="256540" cy="179070"/>
            </a:xfrm>
            <a:custGeom>
              <a:avLst/>
              <a:gdLst/>
              <a:ahLst/>
              <a:cxnLst/>
              <a:rect l="l" t="t" r="r" b="b"/>
              <a:pathLst>
                <a:path w="256540" h="179070">
                  <a:moveTo>
                    <a:pt x="208267" y="178917"/>
                  </a:moveTo>
                  <a:lnTo>
                    <a:pt x="163423" y="178917"/>
                  </a:lnTo>
                  <a:lnTo>
                    <a:pt x="159296" y="175831"/>
                  </a:lnTo>
                  <a:lnTo>
                    <a:pt x="158267" y="171196"/>
                  </a:lnTo>
                  <a:lnTo>
                    <a:pt x="132486" y="82778"/>
                  </a:lnTo>
                  <a:lnTo>
                    <a:pt x="131457" y="77114"/>
                  </a:lnTo>
                  <a:lnTo>
                    <a:pt x="130428" y="69405"/>
                  </a:lnTo>
                  <a:lnTo>
                    <a:pt x="129400" y="58610"/>
                  </a:lnTo>
                  <a:lnTo>
                    <a:pt x="128879" y="56553"/>
                  </a:lnTo>
                  <a:lnTo>
                    <a:pt x="127330" y="56553"/>
                  </a:lnTo>
                  <a:lnTo>
                    <a:pt x="126301" y="62204"/>
                  </a:lnTo>
                  <a:lnTo>
                    <a:pt x="125793" y="66840"/>
                  </a:lnTo>
                  <a:lnTo>
                    <a:pt x="125272" y="69405"/>
                  </a:lnTo>
                  <a:lnTo>
                    <a:pt x="124752" y="76606"/>
                  </a:lnTo>
                  <a:lnTo>
                    <a:pt x="124244" y="80721"/>
                  </a:lnTo>
                  <a:lnTo>
                    <a:pt x="98463" y="171196"/>
                  </a:lnTo>
                  <a:lnTo>
                    <a:pt x="97434" y="175831"/>
                  </a:lnTo>
                  <a:lnTo>
                    <a:pt x="92798" y="178917"/>
                  </a:lnTo>
                  <a:lnTo>
                    <a:pt x="48463" y="178917"/>
                  </a:lnTo>
                  <a:lnTo>
                    <a:pt x="44335" y="175831"/>
                  </a:lnTo>
                  <a:lnTo>
                    <a:pt x="43307" y="171196"/>
                  </a:lnTo>
                  <a:lnTo>
                    <a:pt x="1028" y="11315"/>
                  </a:lnTo>
                  <a:lnTo>
                    <a:pt x="0" y="5664"/>
                  </a:lnTo>
                  <a:lnTo>
                    <a:pt x="3606" y="0"/>
                  </a:lnTo>
                  <a:lnTo>
                    <a:pt x="52577" y="0"/>
                  </a:lnTo>
                  <a:lnTo>
                    <a:pt x="57226" y="4635"/>
                  </a:lnTo>
                  <a:lnTo>
                    <a:pt x="58254" y="9766"/>
                  </a:lnTo>
                  <a:lnTo>
                    <a:pt x="72694" y="129044"/>
                  </a:lnTo>
                  <a:lnTo>
                    <a:pt x="74231" y="129044"/>
                  </a:lnTo>
                  <a:lnTo>
                    <a:pt x="75871" y="119101"/>
                  </a:lnTo>
                  <a:lnTo>
                    <a:pt x="81457" y="89458"/>
                  </a:lnTo>
                  <a:lnTo>
                    <a:pt x="99491" y="4114"/>
                  </a:lnTo>
                  <a:lnTo>
                    <a:pt x="103619" y="0"/>
                  </a:lnTo>
                  <a:lnTo>
                    <a:pt x="154139" y="0"/>
                  </a:lnTo>
                  <a:lnTo>
                    <a:pt x="158267" y="4114"/>
                  </a:lnTo>
                  <a:lnTo>
                    <a:pt x="159816" y="9258"/>
                  </a:lnTo>
                  <a:lnTo>
                    <a:pt x="179465" y="106680"/>
                  </a:lnTo>
                  <a:lnTo>
                    <a:pt x="183007" y="129044"/>
                  </a:lnTo>
                  <a:lnTo>
                    <a:pt x="184556" y="129044"/>
                  </a:lnTo>
                  <a:lnTo>
                    <a:pt x="185585" y="125958"/>
                  </a:lnTo>
                  <a:lnTo>
                    <a:pt x="185585" y="122364"/>
                  </a:lnTo>
                  <a:lnTo>
                    <a:pt x="186626" y="115684"/>
                  </a:lnTo>
                  <a:lnTo>
                    <a:pt x="186626" y="112598"/>
                  </a:lnTo>
                  <a:lnTo>
                    <a:pt x="187134" y="110020"/>
                  </a:lnTo>
                  <a:lnTo>
                    <a:pt x="189191" y="91516"/>
                  </a:lnTo>
                  <a:lnTo>
                    <a:pt x="200025" y="9766"/>
                  </a:lnTo>
                  <a:lnTo>
                    <a:pt x="200545" y="4635"/>
                  </a:lnTo>
                  <a:lnTo>
                    <a:pt x="205181" y="0"/>
                  </a:lnTo>
                  <a:lnTo>
                    <a:pt x="246938" y="0"/>
                  </a:lnTo>
                  <a:lnTo>
                    <a:pt x="252095" y="0"/>
                  </a:lnTo>
                  <a:lnTo>
                    <a:pt x="256222" y="5664"/>
                  </a:lnTo>
                  <a:lnTo>
                    <a:pt x="254673" y="10795"/>
                  </a:lnTo>
                  <a:lnTo>
                    <a:pt x="213423" y="171196"/>
                  </a:lnTo>
                  <a:lnTo>
                    <a:pt x="212394" y="175831"/>
                  </a:lnTo>
                  <a:lnTo>
                    <a:pt x="208267" y="17891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260077" y="288290"/>
              <a:ext cx="171678" cy="25191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75991" y="359752"/>
              <a:ext cx="168579" cy="18251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680752" y="288290"/>
              <a:ext cx="66675" cy="252095"/>
            </a:xfrm>
            <a:custGeom>
              <a:avLst/>
              <a:gdLst/>
              <a:ahLst/>
              <a:cxnLst/>
              <a:rect l="l" t="t" r="r" b="b"/>
              <a:pathLst>
                <a:path w="66675" h="252095">
                  <a:moveTo>
                    <a:pt x="61861" y="251917"/>
                  </a:moveTo>
                  <a:lnTo>
                    <a:pt x="4635" y="251917"/>
                  </a:lnTo>
                  <a:lnTo>
                    <a:pt x="0" y="246773"/>
                  </a:lnTo>
                  <a:lnTo>
                    <a:pt x="0" y="507"/>
                  </a:lnTo>
                  <a:lnTo>
                    <a:pt x="509" y="0"/>
                  </a:lnTo>
                  <a:lnTo>
                    <a:pt x="65987" y="0"/>
                  </a:lnTo>
                  <a:lnTo>
                    <a:pt x="66497" y="507"/>
                  </a:lnTo>
                  <a:lnTo>
                    <a:pt x="66497" y="246773"/>
                  </a:lnTo>
                  <a:lnTo>
                    <a:pt x="61861" y="251917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85921" y="359752"/>
              <a:ext cx="174764" cy="18251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68865" y="359752"/>
              <a:ext cx="168579" cy="182511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10667" y="0"/>
            <a:ext cx="3131820" cy="5720080"/>
            <a:chOff x="10667" y="0"/>
            <a:chExt cx="3131820" cy="5720080"/>
          </a:xfrm>
        </p:grpSpPr>
        <p:sp>
          <p:nvSpPr>
            <p:cNvPr id="16" name="object 16"/>
            <p:cNvSpPr/>
            <p:nvPr/>
          </p:nvSpPr>
          <p:spPr>
            <a:xfrm>
              <a:off x="10667" y="0"/>
              <a:ext cx="3131820" cy="5720080"/>
            </a:xfrm>
            <a:custGeom>
              <a:avLst/>
              <a:gdLst/>
              <a:ahLst/>
              <a:cxnLst/>
              <a:rect l="l" t="t" r="r" b="b"/>
              <a:pathLst>
                <a:path w="3131820" h="5720080">
                  <a:moveTo>
                    <a:pt x="3131820" y="5719572"/>
                  </a:moveTo>
                  <a:lnTo>
                    <a:pt x="0" y="5719572"/>
                  </a:lnTo>
                  <a:lnTo>
                    <a:pt x="0" y="0"/>
                  </a:lnTo>
                  <a:lnTo>
                    <a:pt x="3131820" y="0"/>
                  </a:lnTo>
                  <a:lnTo>
                    <a:pt x="3131820" y="571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182370" y="1455216"/>
              <a:ext cx="549910" cy="217804"/>
            </a:xfrm>
            <a:custGeom>
              <a:avLst/>
              <a:gdLst/>
              <a:ahLst/>
              <a:cxnLst/>
              <a:rect l="l" t="t" r="r" b="b"/>
              <a:pathLst>
                <a:path w="549910" h="217805">
                  <a:moveTo>
                    <a:pt x="127025" y="217515"/>
                  </a:moveTo>
                  <a:lnTo>
                    <a:pt x="76822" y="215836"/>
                  </a:lnTo>
                  <a:lnTo>
                    <a:pt x="33462" y="209575"/>
                  </a:lnTo>
                  <a:lnTo>
                    <a:pt x="0" y="201523"/>
                  </a:lnTo>
                  <a:lnTo>
                    <a:pt x="33012" y="198400"/>
                  </a:lnTo>
                  <a:lnTo>
                    <a:pt x="49625" y="196667"/>
                  </a:lnTo>
                  <a:lnTo>
                    <a:pt x="74422" y="193179"/>
                  </a:lnTo>
                  <a:lnTo>
                    <a:pt x="81622" y="191985"/>
                  </a:lnTo>
                  <a:lnTo>
                    <a:pt x="90017" y="190792"/>
                  </a:lnTo>
                  <a:lnTo>
                    <a:pt x="142811" y="179958"/>
                  </a:lnTo>
                  <a:lnTo>
                    <a:pt x="194337" y="165630"/>
                  </a:lnTo>
                  <a:lnTo>
                    <a:pt x="244191" y="147178"/>
                  </a:lnTo>
                  <a:lnTo>
                    <a:pt x="291971" y="123975"/>
                  </a:lnTo>
                  <a:lnTo>
                    <a:pt x="337273" y="95389"/>
                  </a:lnTo>
                  <a:lnTo>
                    <a:pt x="371871" y="67057"/>
                  </a:lnTo>
                  <a:lnTo>
                    <a:pt x="382879" y="57238"/>
                  </a:lnTo>
                  <a:lnTo>
                    <a:pt x="394112" y="49169"/>
                  </a:lnTo>
                  <a:lnTo>
                    <a:pt x="406131" y="42776"/>
                  </a:lnTo>
                  <a:lnTo>
                    <a:pt x="418825" y="37950"/>
                  </a:lnTo>
                  <a:lnTo>
                    <a:pt x="458901" y="27719"/>
                  </a:lnTo>
                  <a:lnTo>
                    <a:pt x="485494" y="19965"/>
                  </a:lnTo>
                  <a:lnTo>
                    <a:pt x="538899" y="3568"/>
                  </a:lnTo>
                  <a:lnTo>
                    <a:pt x="541299" y="3568"/>
                  </a:lnTo>
                  <a:lnTo>
                    <a:pt x="543699" y="2374"/>
                  </a:lnTo>
                  <a:lnTo>
                    <a:pt x="525569" y="36556"/>
                  </a:lnTo>
                  <a:lnTo>
                    <a:pt x="516102" y="47701"/>
                  </a:lnTo>
                  <a:lnTo>
                    <a:pt x="511392" y="53735"/>
                  </a:lnTo>
                  <a:lnTo>
                    <a:pt x="457296" y="102907"/>
                  </a:lnTo>
                  <a:lnTo>
                    <a:pt x="415789" y="132471"/>
                  </a:lnTo>
                  <a:lnTo>
                    <a:pt x="371518" y="157684"/>
                  </a:lnTo>
                  <a:lnTo>
                    <a:pt x="324826" y="178375"/>
                  </a:lnTo>
                  <a:lnTo>
                    <a:pt x="276059" y="194373"/>
                  </a:lnTo>
                  <a:lnTo>
                    <a:pt x="227878" y="206110"/>
                  </a:lnTo>
                  <a:lnTo>
                    <a:pt x="177788" y="214048"/>
                  </a:lnTo>
                  <a:lnTo>
                    <a:pt x="127025" y="217515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82432" y="1319263"/>
              <a:ext cx="84010" cy="7989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15734" y="299377"/>
              <a:ext cx="1865630" cy="1854200"/>
            </a:xfrm>
            <a:custGeom>
              <a:avLst/>
              <a:gdLst/>
              <a:ahLst/>
              <a:cxnLst/>
              <a:rect l="l" t="t" r="r" b="b"/>
              <a:pathLst>
                <a:path w="1865630" h="1854200">
                  <a:moveTo>
                    <a:pt x="1024763" y="12700"/>
                  </a:moveTo>
                  <a:lnTo>
                    <a:pt x="840536" y="12700"/>
                  </a:lnTo>
                  <a:lnTo>
                    <a:pt x="840536" y="0"/>
                  </a:lnTo>
                  <a:lnTo>
                    <a:pt x="1024763" y="0"/>
                  </a:lnTo>
                  <a:lnTo>
                    <a:pt x="1024763" y="12700"/>
                  </a:lnTo>
                  <a:close/>
                </a:path>
                <a:path w="1865630" h="1854200">
                  <a:moveTo>
                    <a:pt x="1116876" y="25400"/>
                  </a:moveTo>
                  <a:lnTo>
                    <a:pt x="748423" y="25400"/>
                  </a:lnTo>
                  <a:lnTo>
                    <a:pt x="748423" y="12700"/>
                  </a:lnTo>
                  <a:lnTo>
                    <a:pt x="1116876" y="12700"/>
                  </a:lnTo>
                  <a:lnTo>
                    <a:pt x="1116876" y="25400"/>
                  </a:lnTo>
                  <a:close/>
                </a:path>
                <a:path w="1865630" h="1854200">
                  <a:moveTo>
                    <a:pt x="1162939" y="38100"/>
                  </a:moveTo>
                  <a:lnTo>
                    <a:pt x="702373" y="38100"/>
                  </a:lnTo>
                  <a:lnTo>
                    <a:pt x="702373" y="25400"/>
                  </a:lnTo>
                  <a:lnTo>
                    <a:pt x="1162939" y="25400"/>
                  </a:lnTo>
                  <a:lnTo>
                    <a:pt x="1162939" y="38100"/>
                  </a:lnTo>
                  <a:close/>
                </a:path>
                <a:path w="1865630" h="1854200">
                  <a:moveTo>
                    <a:pt x="1208989" y="50800"/>
                  </a:moveTo>
                  <a:lnTo>
                    <a:pt x="656310" y="50800"/>
                  </a:lnTo>
                  <a:lnTo>
                    <a:pt x="656310" y="38100"/>
                  </a:lnTo>
                  <a:lnTo>
                    <a:pt x="1208989" y="38100"/>
                  </a:lnTo>
                  <a:lnTo>
                    <a:pt x="1208989" y="50800"/>
                  </a:lnTo>
                  <a:close/>
                </a:path>
                <a:path w="1865630" h="1854200">
                  <a:moveTo>
                    <a:pt x="1255052" y="63500"/>
                  </a:moveTo>
                  <a:lnTo>
                    <a:pt x="610260" y="63500"/>
                  </a:lnTo>
                  <a:lnTo>
                    <a:pt x="610260" y="50800"/>
                  </a:lnTo>
                  <a:lnTo>
                    <a:pt x="1255052" y="50800"/>
                  </a:lnTo>
                  <a:lnTo>
                    <a:pt x="1255052" y="63500"/>
                  </a:lnTo>
                  <a:close/>
                </a:path>
                <a:path w="1865630" h="1854200">
                  <a:moveTo>
                    <a:pt x="1301102" y="76200"/>
                  </a:moveTo>
                  <a:lnTo>
                    <a:pt x="564197" y="76200"/>
                  </a:lnTo>
                  <a:lnTo>
                    <a:pt x="564197" y="63500"/>
                  </a:lnTo>
                  <a:lnTo>
                    <a:pt x="1301102" y="63500"/>
                  </a:lnTo>
                  <a:lnTo>
                    <a:pt x="1301102" y="76200"/>
                  </a:lnTo>
                  <a:close/>
                </a:path>
                <a:path w="1865630" h="1854200">
                  <a:moveTo>
                    <a:pt x="1324140" y="88900"/>
                  </a:moveTo>
                  <a:lnTo>
                    <a:pt x="552678" y="88900"/>
                  </a:lnTo>
                  <a:lnTo>
                    <a:pt x="552678" y="76200"/>
                  </a:lnTo>
                  <a:lnTo>
                    <a:pt x="1324140" y="76200"/>
                  </a:lnTo>
                  <a:lnTo>
                    <a:pt x="1324140" y="88900"/>
                  </a:lnTo>
                  <a:close/>
                </a:path>
                <a:path w="1865630" h="1854200">
                  <a:moveTo>
                    <a:pt x="1347165" y="101600"/>
                  </a:moveTo>
                  <a:lnTo>
                    <a:pt x="529653" y="101600"/>
                  </a:lnTo>
                  <a:lnTo>
                    <a:pt x="529653" y="88900"/>
                  </a:lnTo>
                  <a:lnTo>
                    <a:pt x="1347165" y="88900"/>
                  </a:lnTo>
                  <a:lnTo>
                    <a:pt x="1347165" y="101600"/>
                  </a:lnTo>
                  <a:close/>
                </a:path>
                <a:path w="1865630" h="1854200">
                  <a:moveTo>
                    <a:pt x="1370190" y="114300"/>
                  </a:moveTo>
                  <a:lnTo>
                    <a:pt x="506628" y="114300"/>
                  </a:lnTo>
                  <a:lnTo>
                    <a:pt x="506628" y="101600"/>
                  </a:lnTo>
                  <a:lnTo>
                    <a:pt x="1370190" y="101600"/>
                  </a:lnTo>
                  <a:lnTo>
                    <a:pt x="1370190" y="114300"/>
                  </a:lnTo>
                  <a:close/>
                </a:path>
                <a:path w="1865630" h="1854200">
                  <a:moveTo>
                    <a:pt x="1381709" y="127000"/>
                  </a:moveTo>
                  <a:lnTo>
                    <a:pt x="483603" y="127000"/>
                  </a:lnTo>
                  <a:lnTo>
                    <a:pt x="483603" y="114300"/>
                  </a:lnTo>
                  <a:lnTo>
                    <a:pt x="1381709" y="114300"/>
                  </a:lnTo>
                  <a:lnTo>
                    <a:pt x="1381709" y="127000"/>
                  </a:lnTo>
                  <a:close/>
                </a:path>
                <a:path w="1865630" h="1854200">
                  <a:moveTo>
                    <a:pt x="1416253" y="139700"/>
                  </a:moveTo>
                  <a:lnTo>
                    <a:pt x="449059" y="139700"/>
                  </a:lnTo>
                  <a:lnTo>
                    <a:pt x="449059" y="127000"/>
                  </a:lnTo>
                  <a:lnTo>
                    <a:pt x="1416253" y="127000"/>
                  </a:lnTo>
                  <a:lnTo>
                    <a:pt x="1416253" y="139700"/>
                  </a:lnTo>
                  <a:close/>
                </a:path>
                <a:path w="1865630" h="1854200">
                  <a:moveTo>
                    <a:pt x="1439278" y="152400"/>
                  </a:moveTo>
                  <a:lnTo>
                    <a:pt x="437540" y="152400"/>
                  </a:lnTo>
                  <a:lnTo>
                    <a:pt x="437540" y="139700"/>
                  </a:lnTo>
                  <a:lnTo>
                    <a:pt x="1439278" y="139700"/>
                  </a:lnTo>
                  <a:lnTo>
                    <a:pt x="1439278" y="152400"/>
                  </a:lnTo>
                  <a:close/>
                </a:path>
                <a:path w="1865630" h="1854200">
                  <a:moveTo>
                    <a:pt x="1450797" y="165100"/>
                  </a:moveTo>
                  <a:lnTo>
                    <a:pt x="414515" y="165100"/>
                  </a:lnTo>
                  <a:lnTo>
                    <a:pt x="414515" y="152400"/>
                  </a:lnTo>
                  <a:lnTo>
                    <a:pt x="1450797" y="152400"/>
                  </a:lnTo>
                  <a:lnTo>
                    <a:pt x="1450797" y="165100"/>
                  </a:lnTo>
                  <a:close/>
                </a:path>
                <a:path w="1865630" h="1854200">
                  <a:moveTo>
                    <a:pt x="1473822" y="177800"/>
                  </a:moveTo>
                  <a:lnTo>
                    <a:pt x="402996" y="177800"/>
                  </a:lnTo>
                  <a:lnTo>
                    <a:pt x="402996" y="165100"/>
                  </a:lnTo>
                  <a:lnTo>
                    <a:pt x="1473822" y="165100"/>
                  </a:lnTo>
                  <a:lnTo>
                    <a:pt x="1473822" y="177800"/>
                  </a:lnTo>
                  <a:close/>
                </a:path>
                <a:path w="1865630" h="1854200">
                  <a:moveTo>
                    <a:pt x="1485341" y="190500"/>
                  </a:moveTo>
                  <a:lnTo>
                    <a:pt x="391490" y="190500"/>
                  </a:lnTo>
                  <a:lnTo>
                    <a:pt x="391490" y="177800"/>
                  </a:lnTo>
                  <a:lnTo>
                    <a:pt x="1485341" y="177800"/>
                  </a:lnTo>
                  <a:lnTo>
                    <a:pt x="1485341" y="190500"/>
                  </a:lnTo>
                  <a:close/>
                </a:path>
                <a:path w="1865630" h="1854200">
                  <a:moveTo>
                    <a:pt x="1508366" y="203200"/>
                  </a:moveTo>
                  <a:lnTo>
                    <a:pt x="368452" y="203200"/>
                  </a:lnTo>
                  <a:lnTo>
                    <a:pt x="368452" y="190500"/>
                  </a:lnTo>
                  <a:lnTo>
                    <a:pt x="1508366" y="190500"/>
                  </a:lnTo>
                  <a:lnTo>
                    <a:pt x="1508366" y="203200"/>
                  </a:lnTo>
                  <a:close/>
                </a:path>
                <a:path w="1865630" h="1854200">
                  <a:moveTo>
                    <a:pt x="1519872" y="215900"/>
                  </a:moveTo>
                  <a:lnTo>
                    <a:pt x="356946" y="215900"/>
                  </a:lnTo>
                  <a:lnTo>
                    <a:pt x="356946" y="203200"/>
                  </a:lnTo>
                  <a:lnTo>
                    <a:pt x="1519872" y="203200"/>
                  </a:lnTo>
                  <a:lnTo>
                    <a:pt x="1519872" y="215900"/>
                  </a:lnTo>
                  <a:close/>
                </a:path>
                <a:path w="1865630" h="1854200">
                  <a:moveTo>
                    <a:pt x="1531391" y="228600"/>
                  </a:moveTo>
                  <a:lnTo>
                    <a:pt x="333921" y="228600"/>
                  </a:lnTo>
                  <a:lnTo>
                    <a:pt x="333921" y="215900"/>
                  </a:lnTo>
                  <a:lnTo>
                    <a:pt x="1531391" y="215900"/>
                  </a:lnTo>
                  <a:lnTo>
                    <a:pt x="1531391" y="228600"/>
                  </a:lnTo>
                  <a:close/>
                </a:path>
                <a:path w="1865630" h="1854200">
                  <a:moveTo>
                    <a:pt x="1542910" y="241300"/>
                  </a:moveTo>
                  <a:lnTo>
                    <a:pt x="322402" y="241300"/>
                  </a:lnTo>
                  <a:lnTo>
                    <a:pt x="322402" y="228600"/>
                  </a:lnTo>
                  <a:lnTo>
                    <a:pt x="1542910" y="228600"/>
                  </a:lnTo>
                  <a:lnTo>
                    <a:pt x="1542910" y="241300"/>
                  </a:lnTo>
                  <a:close/>
                </a:path>
                <a:path w="1865630" h="1854200">
                  <a:moveTo>
                    <a:pt x="1565935" y="254000"/>
                  </a:moveTo>
                  <a:lnTo>
                    <a:pt x="299377" y="254000"/>
                  </a:lnTo>
                  <a:lnTo>
                    <a:pt x="299377" y="241300"/>
                  </a:lnTo>
                  <a:lnTo>
                    <a:pt x="1565935" y="241300"/>
                  </a:lnTo>
                  <a:lnTo>
                    <a:pt x="1565935" y="254000"/>
                  </a:lnTo>
                  <a:close/>
                </a:path>
                <a:path w="1865630" h="1854200">
                  <a:moveTo>
                    <a:pt x="1114467" y="266700"/>
                  </a:moveTo>
                  <a:lnTo>
                    <a:pt x="287858" y="266700"/>
                  </a:lnTo>
                  <a:lnTo>
                    <a:pt x="287858" y="254000"/>
                  </a:lnTo>
                  <a:lnTo>
                    <a:pt x="1135341" y="254000"/>
                  </a:lnTo>
                  <a:lnTo>
                    <a:pt x="1114467" y="266700"/>
                  </a:lnTo>
                  <a:close/>
                </a:path>
                <a:path w="1865630" h="1854200">
                  <a:moveTo>
                    <a:pt x="1577454" y="266700"/>
                  </a:moveTo>
                  <a:lnTo>
                    <a:pt x="1173836" y="266700"/>
                  </a:lnTo>
                  <a:lnTo>
                    <a:pt x="1157939" y="254000"/>
                  </a:lnTo>
                  <a:lnTo>
                    <a:pt x="1577454" y="254000"/>
                  </a:lnTo>
                  <a:lnTo>
                    <a:pt x="1577454" y="266700"/>
                  </a:lnTo>
                  <a:close/>
                </a:path>
                <a:path w="1865630" h="1854200">
                  <a:moveTo>
                    <a:pt x="1088629" y="279400"/>
                  </a:moveTo>
                  <a:lnTo>
                    <a:pt x="276339" y="279400"/>
                  </a:lnTo>
                  <a:lnTo>
                    <a:pt x="276339" y="266700"/>
                  </a:lnTo>
                  <a:lnTo>
                    <a:pt x="1092288" y="266700"/>
                  </a:lnTo>
                  <a:lnTo>
                    <a:pt x="1088629" y="279400"/>
                  </a:lnTo>
                  <a:close/>
                </a:path>
                <a:path w="1865630" h="1854200">
                  <a:moveTo>
                    <a:pt x="1588960" y="279400"/>
                  </a:moveTo>
                  <a:lnTo>
                    <a:pt x="1196274" y="279400"/>
                  </a:lnTo>
                  <a:lnTo>
                    <a:pt x="1191261" y="266700"/>
                  </a:lnTo>
                  <a:lnTo>
                    <a:pt x="1588960" y="266700"/>
                  </a:lnTo>
                  <a:lnTo>
                    <a:pt x="1588960" y="279400"/>
                  </a:lnTo>
                  <a:close/>
                </a:path>
                <a:path w="1865630" h="1854200">
                  <a:moveTo>
                    <a:pt x="1071439" y="292100"/>
                  </a:moveTo>
                  <a:lnTo>
                    <a:pt x="264833" y="292100"/>
                  </a:lnTo>
                  <a:lnTo>
                    <a:pt x="264833" y="279400"/>
                  </a:lnTo>
                  <a:lnTo>
                    <a:pt x="1077863" y="279400"/>
                  </a:lnTo>
                  <a:lnTo>
                    <a:pt x="1071439" y="292100"/>
                  </a:lnTo>
                  <a:close/>
                </a:path>
                <a:path w="1865630" h="1854200">
                  <a:moveTo>
                    <a:pt x="1600479" y="292100"/>
                  </a:moveTo>
                  <a:lnTo>
                    <a:pt x="1203233" y="292100"/>
                  </a:lnTo>
                  <a:lnTo>
                    <a:pt x="1203042" y="279400"/>
                  </a:lnTo>
                  <a:lnTo>
                    <a:pt x="1600479" y="279400"/>
                  </a:lnTo>
                  <a:lnTo>
                    <a:pt x="1600479" y="292100"/>
                  </a:lnTo>
                  <a:close/>
                </a:path>
                <a:path w="1865630" h="1854200">
                  <a:moveTo>
                    <a:pt x="1058528" y="304800"/>
                  </a:moveTo>
                  <a:lnTo>
                    <a:pt x="253314" y="304800"/>
                  </a:lnTo>
                  <a:lnTo>
                    <a:pt x="253314" y="292100"/>
                  </a:lnTo>
                  <a:lnTo>
                    <a:pt x="1065126" y="292100"/>
                  </a:lnTo>
                  <a:lnTo>
                    <a:pt x="1058528" y="304800"/>
                  </a:lnTo>
                  <a:close/>
                </a:path>
                <a:path w="1865630" h="1854200">
                  <a:moveTo>
                    <a:pt x="1611985" y="304800"/>
                  </a:moveTo>
                  <a:lnTo>
                    <a:pt x="1204859" y="304800"/>
                  </a:lnTo>
                  <a:lnTo>
                    <a:pt x="1205103" y="292100"/>
                  </a:lnTo>
                  <a:lnTo>
                    <a:pt x="1611985" y="292100"/>
                  </a:lnTo>
                  <a:lnTo>
                    <a:pt x="1611985" y="304800"/>
                  </a:lnTo>
                  <a:close/>
                </a:path>
                <a:path w="1865630" h="1854200">
                  <a:moveTo>
                    <a:pt x="1048512" y="317500"/>
                  </a:moveTo>
                  <a:lnTo>
                    <a:pt x="241795" y="317500"/>
                  </a:lnTo>
                  <a:lnTo>
                    <a:pt x="241795" y="304800"/>
                  </a:lnTo>
                  <a:lnTo>
                    <a:pt x="1053966" y="304800"/>
                  </a:lnTo>
                  <a:lnTo>
                    <a:pt x="1048512" y="317500"/>
                  </a:lnTo>
                  <a:close/>
                </a:path>
                <a:path w="1865630" h="1854200">
                  <a:moveTo>
                    <a:pt x="1635023" y="330200"/>
                  </a:moveTo>
                  <a:lnTo>
                    <a:pt x="1200098" y="330200"/>
                  </a:lnTo>
                  <a:lnTo>
                    <a:pt x="1203704" y="317500"/>
                  </a:lnTo>
                  <a:lnTo>
                    <a:pt x="1203771" y="304800"/>
                  </a:lnTo>
                  <a:lnTo>
                    <a:pt x="1623504" y="304800"/>
                  </a:lnTo>
                  <a:lnTo>
                    <a:pt x="1623504" y="317500"/>
                  </a:lnTo>
                  <a:lnTo>
                    <a:pt x="1635023" y="317500"/>
                  </a:lnTo>
                  <a:lnTo>
                    <a:pt x="1635023" y="330200"/>
                  </a:lnTo>
                  <a:close/>
                </a:path>
                <a:path w="1865630" h="1854200">
                  <a:moveTo>
                    <a:pt x="1039981" y="330200"/>
                  </a:moveTo>
                  <a:lnTo>
                    <a:pt x="230289" y="330200"/>
                  </a:lnTo>
                  <a:lnTo>
                    <a:pt x="230289" y="317500"/>
                  </a:lnTo>
                  <a:lnTo>
                    <a:pt x="1044270" y="317500"/>
                  </a:lnTo>
                  <a:lnTo>
                    <a:pt x="1039981" y="330200"/>
                  </a:lnTo>
                  <a:close/>
                </a:path>
                <a:path w="1865630" h="1854200">
                  <a:moveTo>
                    <a:pt x="872043" y="342900"/>
                  </a:moveTo>
                  <a:lnTo>
                    <a:pt x="218770" y="342900"/>
                  </a:lnTo>
                  <a:lnTo>
                    <a:pt x="218770" y="330200"/>
                  </a:lnTo>
                  <a:lnTo>
                    <a:pt x="877445" y="330200"/>
                  </a:lnTo>
                  <a:lnTo>
                    <a:pt x="872043" y="342900"/>
                  </a:lnTo>
                  <a:close/>
                </a:path>
                <a:path w="1865630" h="1854200">
                  <a:moveTo>
                    <a:pt x="1027245" y="355600"/>
                  </a:moveTo>
                  <a:lnTo>
                    <a:pt x="951236" y="355600"/>
                  </a:lnTo>
                  <a:lnTo>
                    <a:pt x="942857" y="342900"/>
                  </a:lnTo>
                  <a:lnTo>
                    <a:pt x="923280" y="330200"/>
                  </a:lnTo>
                  <a:lnTo>
                    <a:pt x="1036829" y="330200"/>
                  </a:lnTo>
                  <a:lnTo>
                    <a:pt x="1030624" y="342900"/>
                  </a:lnTo>
                  <a:lnTo>
                    <a:pt x="1027245" y="355600"/>
                  </a:lnTo>
                  <a:close/>
                </a:path>
                <a:path w="1865630" h="1854200">
                  <a:moveTo>
                    <a:pt x="1646529" y="355600"/>
                  </a:moveTo>
                  <a:lnTo>
                    <a:pt x="1184740" y="355600"/>
                  </a:lnTo>
                  <a:lnTo>
                    <a:pt x="1193455" y="342900"/>
                  </a:lnTo>
                  <a:lnTo>
                    <a:pt x="1199851" y="330200"/>
                  </a:lnTo>
                  <a:lnTo>
                    <a:pt x="1646529" y="330200"/>
                  </a:lnTo>
                  <a:lnTo>
                    <a:pt x="1646529" y="355600"/>
                  </a:lnTo>
                  <a:close/>
                </a:path>
                <a:path w="1865630" h="1854200">
                  <a:moveTo>
                    <a:pt x="868212" y="355600"/>
                  </a:moveTo>
                  <a:lnTo>
                    <a:pt x="207263" y="355600"/>
                  </a:lnTo>
                  <a:lnTo>
                    <a:pt x="207263" y="342900"/>
                  </a:lnTo>
                  <a:lnTo>
                    <a:pt x="868440" y="342900"/>
                  </a:lnTo>
                  <a:lnTo>
                    <a:pt x="868212" y="355600"/>
                  </a:lnTo>
                  <a:close/>
                </a:path>
                <a:path w="1865630" h="1854200">
                  <a:moveTo>
                    <a:pt x="866635" y="368300"/>
                  </a:moveTo>
                  <a:lnTo>
                    <a:pt x="195745" y="368300"/>
                  </a:lnTo>
                  <a:lnTo>
                    <a:pt x="195745" y="355600"/>
                  </a:lnTo>
                  <a:lnTo>
                    <a:pt x="866635" y="355600"/>
                  </a:lnTo>
                  <a:lnTo>
                    <a:pt x="866635" y="368300"/>
                  </a:lnTo>
                  <a:close/>
                </a:path>
                <a:path w="1865630" h="1854200">
                  <a:moveTo>
                    <a:pt x="1017850" y="393700"/>
                  </a:moveTo>
                  <a:lnTo>
                    <a:pt x="971460" y="393700"/>
                  </a:lnTo>
                  <a:lnTo>
                    <a:pt x="969860" y="381000"/>
                  </a:lnTo>
                  <a:lnTo>
                    <a:pt x="960768" y="368300"/>
                  </a:lnTo>
                  <a:lnTo>
                    <a:pt x="957934" y="355600"/>
                  </a:lnTo>
                  <a:lnTo>
                    <a:pt x="1025542" y="355600"/>
                  </a:lnTo>
                  <a:lnTo>
                    <a:pt x="1023032" y="368300"/>
                  </a:lnTo>
                  <a:lnTo>
                    <a:pt x="1021473" y="368300"/>
                  </a:lnTo>
                  <a:lnTo>
                    <a:pt x="1017850" y="393700"/>
                  </a:lnTo>
                  <a:close/>
                </a:path>
                <a:path w="1865630" h="1854200">
                  <a:moveTo>
                    <a:pt x="1669567" y="368300"/>
                  </a:moveTo>
                  <a:lnTo>
                    <a:pt x="1171028" y="368300"/>
                  </a:lnTo>
                  <a:lnTo>
                    <a:pt x="1184694" y="355600"/>
                  </a:lnTo>
                  <a:lnTo>
                    <a:pt x="1669567" y="355600"/>
                  </a:lnTo>
                  <a:lnTo>
                    <a:pt x="1669567" y="368300"/>
                  </a:lnTo>
                  <a:close/>
                </a:path>
                <a:path w="1865630" h="1854200">
                  <a:moveTo>
                    <a:pt x="909724" y="393700"/>
                  </a:moveTo>
                  <a:lnTo>
                    <a:pt x="184226" y="393700"/>
                  </a:lnTo>
                  <a:lnTo>
                    <a:pt x="184226" y="368300"/>
                  </a:lnTo>
                  <a:lnTo>
                    <a:pt x="870242" y="368300"/>
                  </a:lnTo>
                  <a:lnTo>
                    <a:pt x="881049" y="381000"/>
                  </a:lnTo>
                  <a:lnTo>
                    <a:pt x="899045" y="381000"/>
                  </a:lnTo>
                  <a:lnTo>
                    <a:pt x="909724" y="393700"/>
                  </a:lnTo>
                  <a:close/>
                </a:path>
                <a:path w="1865630" h="1854200">
                  <a:moveTo>
                    <a:pt x="1692592" y="393700"/>
                  </a:moveTo>
                  <a:lnTo>
                    <a:pt x="1130825" y="393700"/>
                  </a:lnTo>
                  <a:lnTo>
                    <a:pt x="1138116" y="381000"/>
                  </a:lnTo>
                  <a:lnTo>
                    <a:pt x="1154693" y="368300"/>
                  </a:lnTo>
                  <a:lnTo>
                    <a:pt x="1681073" y="368300"/>
                  </a:lnTo>
                  <a:lnTo>
                    <a:pt x="1681073" y="381000"/>
                  </a:lnTo>
                  <a:lnTo>
                    <a:pt x="1692592" y="381000"/>
                  </a:lnTo>
                  <a:lnTo>
                    <a:pt x="1692592" y="393700"/>
                  </a:lnTo>
                  <a:close/>
                </a:path>
                <a:path w="1865630" h="1854200">
                  <a:moveTo>
                    <a:pt x="959916" y="431800"/>
                  </a:moveTo>
                  <a:lnTo>
                    <a:pt x="161201" y="431800"/>
                  </a:lnTo>
                  <a:lnTo>
                    <a:pt x="161201" y="406400"/>
                  </a:lnTo>
                  <a:lnTo>
                    <a:pt x="172719" y="406400"/>
                  </a:lnTo>
                  <a:lnTo>
                    <a:pt x="172719" y="393700"/>
                  </a:lnTo>
                  <a:lnTo>
                    <a:pt x="918136" y="393700"/>
                  </a:lnTo>
                  <a:lnTo>
                    <a:pt x="935653" y="406400"/>
                  </a:lnTo>
                  <a:lnTo>
                    <a:pt x="951370" y="419100"/>
                  </a:lnTo>
                  <a:lnTo>
                    <a:pt x="959916" y="431800"/>
                  </a:lnTo>
                  <a:close/>
                </a:path>
                <a:path w="1865630" h="1854200">
                  <a:moveTo>
                    <a:pt x="1013197" y="444500"/>
                  </a:moveTo>
                  <a:lnTo>
                    <a:pt x="972261" y="444500"/>
                  </a:lnTo>
                  <a:lnTo>
                    <a:pt x="973168" y="431800"/>
                  </a:lnTo>
                  <a:lnTo>
                    <a:pt x="973232" y="419100"/>
                  </a:lnTo>
                  <a:lnTo>
                    <a:pt x="973756" y="406400"/>
                  </a:lnTo>
                  <a:lnTo>
                    <a:pt x="972932" y="393700"/>
                  </a:lnTo>
                  <a:lnTo>
                    <a:pt x="1016613" y="393700"/>
                  </a:lnTo>
                  <a:lnTo>
                    <a:pt x="1014117" y="419100"/>
                  </a:lnTo>
                  <a:lnTo>
                    <a:pt x="1013989" y="431800"/>
                  </a:lnTo>
                  <a:lnTo>
                    <a:pt x="1013197" y="444500"/>
                  </a:lnTo>
                  <a:close/>
                </a:path>
                <a:path w="1865630" h="1854200">
                  <a:moveTo>
                    <a:pt x="1715617" y="431800"/>
                  </a:moveTo>
                  <a:lnTo>
                    <a:pt x="1064925" y="431800"/>
                  </a:lnTo>
                  <a:lnTo>
                    <a:pt x="1079384" y="419100"/>
                  </a:lnTo>
                  <a:lnTo>
                    <a:pt x="1099788" y="406400"/>
                  </a:lnTo>
                  <a:lnTo>
                    <a:pt x="1121092" y="393700"/>
                  </a:lnTo>
                  <a:lnTo>
                    <a:pt x="1704098" y="393700"/>
                  </a:lnTo>
                  <a:lnTo>
                    <a:pt x="1704098" y="419100"/>
                  </a:lnTo>
                  <a:lnTo>
                    <a:pt x="1715617" y="419100"/>
                  </a:lnTo>
                  <a:lnTo>
                    <a:pt x="1715617" y="431800"/>
                  </a:lnTo>
                  <a:close/>
                </a:path>
                <a:path w="1865630" h="1854200">
                  <a:moveTo>
                    <a:pt x="1013066" y="482600"/>
                  </a:moveTo>
                  <a:lnTo>
                    <a:pt x="126657" y="482600"/>
                  </a:lnTo>
                  <a:lnTo>
                    <a:pt x="126657" y="469900"/>
                  </a:lnTo>
                  <a:lnTo>
                    <a:pt x="138176" y="469900"/>
                  </a:lnTo>
                  <a:lnTo>
                    <a:pt x="138176" y="457200"/>
                  </a:lnTo>
                  <a:lnTo>
                    <a:pt x="149682" y="457200"/>
                  </a:lnTo>
                  <a:lnTo>
                    <a:pt x="149682" y="431800"/>
                  </a:lnTo>
                  <a:lnTo>
                    <a:pt x="966254" y="431800"/>
                  </a:lnTo>
                  <a:lnTo>
                    <a:pt x="971054" y="444500"/>
                  </a:lnTo>
                  <a:lnTo>
                    <a:pt x="1013197" y="444500"/>
                  </a:lnTo>
                  <a:lnTo>
                    <a:pt x="1013129" y="469900"/>
                  </a:lnTo>
                  <a:lnTo>
                    <a:pt x="1013066" y="482600"/>
                  </a:lnTo>
                  <a:close/>
                </a:path>
                <a:path w="1865630" h="1854200">
                  <a:moveTo>
                    <a:pt x="1727136" y="457200"/>
                  </a:moveTo>
                  <a:lnTo>
                    <a:pt x="1038457" y="457200"/>
                  </a:lnTo>
                  <a:lnTo>
                    <a:pt x="1043076" y="444500"/>
                  </a:lnTo>
                  <a:lnTo>
                    <a:pt x="1060329" y="431800"/>
                  </a:lnTo>
                  <a:lnTo>
                    <a:pt x="1727136" y="431800"/>
                  </a:lnTo>
                  <a:lnTo>
                    <a:pt x="1727136" y="457200"/>
                  </a:lnTo>
                  <a:close/>
                </a:path>
                <a:path w="1865630" h="1854200">
                  <a:moveTo>
                    <a:pt x="1738642" y="469900"/>
                  </a:moveTo>
                  <a:lnTo>
                    <a:pt x="1030799" y="469900"/>
                  </a:lnTo>
                  <a:lnTo>
                    <a:pt x="1033624" y="457200"/>
                  </a:lnTo>
                  <a:lnTo>
                    <a:pt x="1738642" y="457200"/>
                  </a:lnTo>
                  <a:lnTo>
                    <a:pt x="1738642" y="469900"/>
                  </a:lnTo>
                  <a:close/>
                </a:path>
                <a:path w="1865630" h="1854200">
                  <a:moveTo>
                    <a:pt x="1761680" y="508000"/>
                  </a:moveTo>
                  <a:lnTo>
                    <a:pt x="115150" y="508000"/>
                  </a:lnTo>
                  <a:lnTo>
                    <a:pt x="115150" y="482600"/>
                  </a:lnTo>
                  <a:lnTo>
                    <a:pt x="1022667" y="482600"/>
                  </a:lnTo>
                  <a:lnTo>
                    <a:pt x="1025067" y="469900"/>
                  </a:lnTo>
                  <a:lnTo>
                    <a:pt x="1750161" y="469900"/>
                  </a:lnTo>
                  <a:lnTo>
                    <a:pt x="1750161" y="495300"/>
                  </a:lnTo>
                  <a:lnTo>
                    <a:pt x="1761680" y="495300"/>
                  </a:lnTo>
                  <a:lnTo>
                    <a:pt x="1761680" y="508000"/>
                  </a:lnTo>
                  <a:close/>
                </a:path>
                <a:path w="1865630" h="1854200">
                  <a:moveTo>
                    <a:pt x="945853" y="533400"/>
                  </a:moveTo>
                  <a:lnTo>
                    <a:pt x="103632" y="533400"/>
                  </a:lnTo>
                  <a:lnTo>
                    <a:pt x="103632" y="508000"/>
                  </a:lnTo>
                  <a:lnTo>
                    <a:pt x="1007071" y="508000"/>
                  </a:lnTo>
                  <a:lnTo>
                    <a:pt x="959101" y="520700"/>
                  </a:lnTo>
                  <a:lnTo>
                    <a:pt x="945853" y="533400"/>
                  </a:lnTo>
                  <a:close/>
                </a:path>
                <a:path w="1865630" h="1854200">
                  <a:moveTo>
                    <a:pt x="1773186" y="533400"/>
                  </a:moveTo>
                  <a:lnTo>
                    <a:pt x="1197873" y="533400"/>
                  </a:lnTo>
                  <a:lnTo>
                    <a:pt x="1172303" y="520700"/>
                  </a:lnTo>
                  <a:lnTo>
                    <a:pt x="1117336" y="508000"/>
                  </a:lnTo>
                  <a:lnTo>
                    <a:pt x="1773186" y="508000"/>
                  </a:lnTo>
                  <a:lnTo>
                    <a:pt x="1773186" y="533400"/>
                  </a:lnTo>
                  <a:close/>
                </a:path>
                <a:path w="1865630" h="1854200">
                  <a:moveTo>
                    <a:pt x="682873" y="698500"/>
                  </a:moveTo>
                  <a:lnTo>
                    <a:pt x="46062" y="698500"/>
                  </a:lnTo>
                  <a:lnTo>
                    <a:pt x="46062" y="647700"/>
                  </a:lnTo>
                  <a:lnTo>
                    <a:pt x="57569" y="647700"/>
                  </a:lnTo>
                  <a:lnTo>
                    <a:pt x="57569" y="609600"/>
                  </a:lnTo>
                  <a:lnTo>
                    <a:pt x="69087" y="609600"/>
                  </a:lnTo>
                  <a:lnTo>
                    <a:pt x="69087" y="571500"/>
                  </a:lnTo>
                  <a:lnTo>
                    <a:pt x="80606" y="571500"/>
                  </a:lnTo>
                  <a:lnTo>
                    <a:pt x="80606" y="558800"/>
                  </a:lnTo>
                  <a:lnTo>
                    <a:pt x="92113" y="558800"/>
                  </a:lnTo>
                  <a:lnTo>
                    <a:pt x="92113" y="533400"/>
                  </a:lnTo>
                  <a:lnTo>
                    <a:pt x="912978" y="533400"/>
                  </a:lnTo>
                  <a:lnTo>
                    <a:pt x="868787" y="546100"/>
                  </a:lnTo>
                  <a:lnTo>
                    <a:pt x="867875" y="558800"/>
                  </a:lnTo>
                  <a:lnTo>
                    <a:pt x="826611" y="571500"/>
                  </a:lnTo>
                  <a:lnTo>
                    <a:pt x="786535" y="596900"/>
                  </a:lnTo>
                  <a:lnTo>
                    <a:pt x="776784" y="609600"/>
                  </a:lnTo>
                  <a:lnTo>
                    <a:pt x="748641" y="622300"/>
                  </a:lnTo>
                  <a:lnTo>
                    <a:pt x="713016" y="660400"/>
                  </a:lnTo>
                  <a:lnTo>
                    <a:pt x="682873" y="698500"/>
                  </a:lnTo>
                  <a:close/>
                </a:path>
                <a:path w="1865630" h="1854200">
                  <a:moveTo>
                    <a:pt x="1830755" y="698500"/>
                  </a:moveTo>
                  <a:lnTo>
                    <a:pt x="1437990" y="698500"/>
                  </a:lnTo>
                  <a:lnTo>
                    <a:pt x="1417540" y="660400"/>
                  </a:lnTo>
                  <a:lnTo>
                    <a:pt x="1385998" y="635000"/>
                  </a:lnTo>
                  <a:lnTo>
                    <a:pt x="1357034" y="609600"/>
                  </a:lnTo>
                  <a:lnTo>
                    <a:pt x="1350927" y="596900"/>
                  </a:lnTo>
                  <a:lnTo>
                    <a:pt x="1312544" y="571500"/>
                  </a:lnTo>
                  <a:lnTo>
                    <a:pt x="1276219" y="558800"/>
                  </a:lnTo>
                  <a:lnTo>
                    <a:pt x="1271065" y="546100"/>
                  </a:lnTo>
                  <a:lnTo>
                    <a:pt x="1226705" y="533400"/>
                  </a:lnTo>
                  <a:lnTo>
                    <a:pt x="1784705" y="533400"/>
                  </a:lnTo>
                  <a:lnTo>
                    <a:pt x="1784705" y="558800"/>
                  </a:lnTo>
                  <a:lnTo>
                    <a:pt x="1796224" y="558800"/>
                  </a:lnTo>
                  <a:lnTo>
                    <a:pt x="1796224" y="584200"/>
                  </a:lnTo>
                  <a:lnTo>
                    <a:pt x="1807730" y="584200"/>
                  </a:lnTo>
                  <a:lnTo>
                    <a:pt x="1807730" y="609600"/>
                  </a:lnTo>
                  <a:lnTo>
                    <a:pt x="1819249" y="609600"/>
                  </a:lnTo>
                  <a:lnTo>
                    <a:pt x="1819249" y="660400"/>
                  </a:lnTo>
                  <a:lnTo>
                    <a:pt x="1830755" y="660400"/>
                  </a:lnTo>
                  <a:lnTo>
                    <a:pt x="1830755" y="698500"/>
                  </a:lnTo>
                  <a:close/>
                </a:path>
                <a:path w="1865630" h="1854200">
                  <a:moveTo>
                    <a:pt x="477486" y="1168400"/>
                  </a:moveTo>
                  <a:lnTo>
                    <a:pt x="34543" y="1168400"/>
                  </a:lnTo>
                  <a:lnTo>
                    <a:pt x="34543" y="1130300"/>
                  </a:lnTo>
                  <a:lnTo>
                    <a:pt x="23037" y="1130300"/>
                  </a:lnTo>
                  <a:lnTo>
                    <a:pt x="23037" y="1079500"/>
                  </a:lnTo>
                  <a:lnTo>
                    <a:pt x="11518" y="1079500"/>
                  </a:lnTo>
                  <a:lnTo>
                    <a:pt x="11518" y="1041400"/>
                  </a:lnTo>
                  <a:lnTo>
                    <a:pt x="0" y="1041400"/>
                  </a:lnTo>
                  <a:lnTo>
                    <a:pt x="0" y="825500"/>
                  </a:lnTo>
                  <a:lnTo>
                    <a:pt x="11518" y="825500"/>
                  </a:lnTo>
                  <a:lnTo>
                    <a:pt x="11518" y="787400"/>
                  </a:lnTo>
                  <a:lnTo>
                    <a:pt x="23037" y="787400"/>
                  </a:lnTo>
                  <a:lnTo>
                    <a:pt x="23037" y="736600"/>
                  </a:lnTo>
                  <a:lnTo>
                    <a:pt x="34543" y="736600"/>
                  </a:lnTo>
                  <a:lnTo>
                    <a:pt x="34543" y="698500"/>
                  </a:lnTo>
                  <a:lnTo>
                    <a:pt x="681358" y="698500"/>
                  </a:lnTo>
                  <a:lnTo>
                    <a:pt x="651548" y="736600"/>
                  </a:lnTo>
                  <a:lnTo>
                    <a:pt x="624112" y="774700"/>
                  </a:lnTo>
                  <a:lnTo>
                    <a:pt x="611842" y="800100"/>
                  </a:lnTo>
                  <a:lnTo>
                    <a:pt x="386549" y="800100"/>
                  </a:lnTo>
                  <a:lnTo>
                    <a:pt x="361575" y="838200"/>
                  </a:lnTo>
                  <a:lnTo>
                    <a:pt x="347849" y="889000"/>
                  </a:lnTo>
                  <a:lnTo>
                    <a:pt x="342672" y="927100"/>
                  </a:lnTo>
                  <a:lnTo>
                    <a:pt x="343176" y="965200"/>
                  </a:lnTo>
                  <a:lnTo>
                    <a:pt x="242076" y="965200"/>
                  </a:lnTo>
                  <a:lnTo>
                    <a:pt x="201399" y="977900"/>
                  </a:lnTo>
                  <a:lnTo>
                    <a:pt x="174116" y="990600"/>
                  </a:lnTo>
                  <a:lnTo>
                    <a:pt x="180116" y="1003300"/>
                  </a:lnTo>
                  <a:lnTo>
                    <a:pt x="194217" y="1016000"/>
                  </a:lnTo>
                  <a:lnTo>
                    <a:pt x="215972" y="1041400"/>
                  </a:lnTo>
                  <a:lnTo>
                    <a:pt x="274463" y="1066800"/>
                  </a:lnTo>
                  <a:lnTo>
                    <a:pt x="382390" y="1066800"/>
                  </a:lnTo>
                  <a:lnTo>
                    <a:pt x="397654" y="1079500"/>
                  </a:lnTo>
                  <a:lnTo>
                    <a:pt x="410668" y="1092200"/>
                  </a:lnTo>
                  <a:lnTo>
                    <a:pt x="422554" y="1104900"/>
                  </a:lnTo>
                  <a:lnTo>
                    <a:pt x="441480" y="1130300"/>
                  </a:lnTo>
                  <a:lnTo>
                    <a:pt x="460517" y="1143000"/>
                  </a:lnTo>
                  <a:lnTo>
                    <a:pt x="477486" y="1168400"/>
                  </a:lnTo>
                  <a:close/>
                </a:path>
                <a:path w="1865630" h="1854200">
                  <a:moveTo>
                    <a:pt x="1819249" y="1257300"/>
                  </a:moveTo>
                  <a:lnTo>
                    <a:pt x="1414615" y="1257300"/>
                  </a:lnTo>
                  <a:lnTo>
                    <a:pt x="1436838" y="1231900"/>
                  </a:lnTo>
                  <a:lnTo>
                    <a:pt x="1465103" y="1193800"/>
                  </a:lnTo>
                  <a:lnTo>
                    <a:pt x="1489068" y="1155700"/>
                  </a:lnTo>
                  <a:lnTo>
                    <a:pt x="1507898" y="1104900"/>
                  </a:lnTo>
                  <a:lnTo>
                    <a:pt x="1520761" y="1066800"/>
                  </a:lnTo>
                  <a:lnTo>
                    <a:pt x="1526575" y="1016000"/>
                  </a:lnTo>
                  <a:lnTo>
                    <a:pt x="1526763" y="965200"/>
                  </a:lnTo>
                  <a:lnTo>
                    <a:pt x="1522449" y="927100"/>
                  </a:lnTo>
                  <a:lnTo>
                    <a:pt x="1514754" y="876300"/>
                  </a:lnTo>
                  <a:lnTo>
                    <a:pt x="1504098" y="825500"/>
                  </a:lnTo>
                  <a:lnTo>
                    <a:pt x="1488832" y="787400"/>
                  </a:lnTo>
                  <a:lnTo>
                    <a:pt x="1469173" y="749300"/>
                  </a:lnTo>
                  <a:lnTo>
                    <a:pt x="1445337" y="698500"/>
                  </a:lnTo>
                  <a:lnTo>
                    <a:pt x="1842274" y="698500"/>
                  </a:lnTo>
                  <a:lnTo>
                    <a:pt x="1842274" y="749300"/>
                  </a:lnTo>
                  <a:lnTo>
                    <a:pt x="1853793" y="749300"/>
                  </a:lnTo>
                  <a:lnTo>
                    <a:pt x="1853793" y="800100"/>
                  </a:lnTo>
                  <a:lnTo>
                    <a:pt x="1865299" y="800100"/>
                  </a:lnTo>
                  <a:lnTo>
                    <a:pt x="1865299" y="1066800"/>
                  </a:lnTo>
                  <a:lnTo>
                    <a:pt x="1853793" y="1066800"/>
                  </a:lnTo>
                  <a:lnTo>
                    <a:pt x="1853793" y="1117600"/>
                  </a:lnTo>
                  <a:lnTo>
                    <a:pt x="1842274" y="1117600"/>
                  </a:lnTo>
                  <a:lnTo>
                    <a:pt x="1842274" y="1168400"/>
                  </a:lnTo>
                  <a:lnTo>
                    <a:pt x="1830755" y="1168400"/>
                  </a:lnTo>
                  <a:lnTo>
                    <a:pt x="1830755" y="1206500"/>
                  </a:lnTo>
                  <a:lnTo>
                    <a:pt x="1819249" y="1206500"/>
                  </a:lnTo>
                  <a:lnTo>
                    <a:pt x="1819249" y="1257300"/>
                  </a:lnTo>
                  <a:close/>
                </a:path>
                <a:path w="1865630" h="1854200">
                  <a:moveTo>
                    <a:pt x="519325" y="1016000"/>
                  </a:moveTo>
                  <a:lnTo>
                    <a:pt x="465021" y="1016000"/>
                  </a:lnTo>
                  <a:lnTo>
                    <a:pt x="456602" y="1003300"/>
                  </a:lnTo>
                  <a:lnTo>
                    <a:pt x="448970" y="1003300"/>
                  </a:lnTo>
                  <a:lnTo>
                    <a:pt x="446362" y="990600"/>
                  </a:lnTo>
                  <a:lnTo>
                    <a:pt x="445217" y="977900"/>
                  </a:lnTo>
                  <a:lnTo>
                    <a:pt x="444748" y="965200"/>
                  </a:lnTo>
                  <a:lnTo>
                    <a:pt x="444169" y="952500"/>
                  </a:lnTo>
                  <a:lnTo>
                    <a:pt x="442968" y="901700"/>
                  </a:lnTo>
                  <a:lnTo>
                    <a:pt x="427355" y="850900"/>
                  </a:lnTo>
                  <a:lnTo>
                    <a:pt x="396304" y="812800"/>
                  </a:lnTo>
                  <a:lnTo>
                    <a:pt x="386549" y="800100"/>
                  </a:lnTo>
                  <a:lnTo>
                    <a:pt x="611842" y="800100"/>
                  </a:lnTo>
                  <a:lnTo>
                    <a:pt x="599573" y="825500"/>
                  </a:lnTo>
                  <a:lnTo>
                    <a:pt x="578456" y="863600"/>
                  </a:lnTo>
                  <a:lnTo>
                    <a:pt x="561287" y="914400"/>
                  </a:lnTo>
                  <a:lnTo>
                    <a:pt x="548589" y="965200"/>
                  </a:lnTo>
                  <a:lnTo>
                    <a:pt x="546786" y="965200"/>
                  </a:lnTo>
                  <a:lnTo>
                    <a:pt x="543177" y="977900"/>
                  </a:lnTo>
                  <a:lnTo>
                    <a:pt x="541375" y="990600"/>
                  </a:lnTo>
                  <a:lnTo>
                    <a:pt x="532881" y="1003300"/>
                  </a:lnTo>
                  <a:lnTo>
                    <a:pt x="519325" y="1016000"/>
                  </a:lnTo>
                  <a:close/>
                </a:path>
                <a:path w="1865630" h="1854200">
                  <a:moveTo>
                    <a:pt x="343344" y="977900"/>
                  </a:moveTo>
                  <a:lnTo>
                    <a:pt x="291079" y="965200"/>
                  </a:lnTo>
                  <a:lnTo>
                    <a:pt x="343176" y="965200"/>
                  </a:lnTo>
                  <a:lnTo>
                    <a:pt x="343344" y="977900"/>
                  </a:lnTo>
                  <a:close/>
                </a:path>
                <a:path w="1865630" h="1854200">
                  <a:moveTo>
                    <a:pt x="382390" y="1066800"/>
                  </a:moveTo>
                  <a:lnTo>
                    <a:pt x="333536" y="1066800"/>
                  </a:lnTo>
                  <a:lnTo>
                    <a:pt x="363753" y="1054100"/>
                  </a:lnTo>
                  <a:lnTo>
                    <a:pt x="382390" y="1066800"/>
                  </a:lnTo>
                  <a:close/>
                </a:path>
                <a:path w="1865630" h="1854200">
                  <a:moveTo>
                    <a:pt x="574201" y="1257300"/>
                  </a:moveTo>
                  <a:lnTo>
                    <a:pt x="57569" y="1257300"/>
                  </a:lnTo>
                  <a:lnTo>
                    <a:pt x="57569" y="1219200"/>
                  </a:lnTo>
                  <a:lnTo>
                    <a:pt x="46062" y="1219200"/>
                  </a:lnTo>
                  <a:lnTo>
                    <a:pt x="46062" y="1168400"/>
                  </a:lnTo>
                  <a:lnTo>
                    <a:pt x="479779" y="1168400"/>
                  </a:lnTo>
                  <a:lnTo>
                    <a:pt x="499376" y="1181100"/>
                  </a:lnTo>
                  <a:lnTo>
                    <a:pt x="539488" y="1219200"/>
                  </a:lnTo>
                  <a:lnTo>
                    <a:pt x="574201" y="1257300"/>
                  </a:lnTo>
                  <a:close/>
                </a:path>
                <a:path w="1865630" h="1854200">
                  <a:moveTo>
                    <a:pt x="810320" y="1397000"/>
                  </a:moveTo>
                  <a:lnTo>
                    <a:pt x="126657" y="1397000"/>
                  </a:lnTo>
                  <a:lnTo>
                    <a:pt x="126657" y="1384300"/>
                  </a:lnTo>
                  <a:lnTo>
                    <a:pt x="115150" y="1384300"/>
                  </a:lnTo>
                  <a:lnTo>
                    <a:pt x="115150" y="1358900"/>
                  </a:lnTo>
                  <a:lnTo>
                    <a:pt x="103632" y="1358900"/>
                  </a:lnTo>
                  <a:lnTo>
                    <a:pt x="103632" y="1333500"/>
                  </a:lnTo>
                  <a:lnTo>
                    <a:pt x="92113" y="1333500"/>
                  </a:lnTo>
                  <a:lnTo>
                    <a:pt x="92113" y="1308100"/>
                  </a:lnTo>
                  <a:lnTo>
                    <a:pt x="80606" y="1308100"/>
                  </a:lnTo>
                  <a:lnTo>
                    <a:pt x="80606" y="1295400"/>
                  </a:lnTo>
                  <a:lnTo>
                    <a:pt x="69087" y="1295400"/>
                  </a:lnTo>
                  <a:lnTo>
                    <a:pt x="69087" y="1257300"/>
                  </a:lnTo>
                  <a:lnTo>
                    <a:pt x="580837" y="1257300"/>
                  </a:lnTo>
                  <a:lnTo>
                    <a:pt x="623763" y="1295400"/>
                  </a:lnTo>
                  <a:lnTo>
                    <a:pt x="640451" y="1308100"/>
                  </a:lnTo>
                  <a:lnTo>
                    <a:pt x="668604" y="1320800"/>
                  </a:lnTo>
                  <a:lnTo>
                    <a:pt x="678547" y="1333500"/>
                  </a:lnTo>
                  <a:lnTo>
                    <a:pt x="710976" y="1346200"/>
                  </a:lnTo>
                  <a:lnTo>
                    <a:pt x="722945" y="1358900"/>
                  </a:lnTo>
                  <a:lnTo>
                    <a:pt x="755105" y="1371600"/>
                  </a:lnTo>
                  <a:lnTo>
                    <a:pt x="800732" y="1384300"/>
                  </a:lnTo>
                  <a:lnTo>
                    <a:pt x="810320" y="1397000"/>
                  </a:lnTo>
                  <a:close/>
                </a:path>
                <a:path w="1865630" h="1854200">
                  <a:moveTo>
                    <a:pt x="1750161" y="1397000"/>
                  </a:moveTo>
                  <a:lnTo>
                    <a:pt x="1190431" y="1397000"/>
                  </a:lnTo>
                  <a:lnTo>
                    <a:pt x="1237653" y="1371600"/>
                  </a:lnTo>
                  <a:lnTo>
                    <a:pt x="1273657" y="1358900"/>
                  </a:lnTo>
                  <a:lnTo>
                    <a:pt x="1284606" y="1346200"/>
                  </a:lnTo>
                  <a:lnTo>
                    <a:pt x="1317261" y="1333500"/>
                  </a:lnTo>
                  <a:lnTo>
                    <a:pt x="1329255" y="1320800"/>
                  </a:lnTo>
                  <a:lnTo>
                    <a:pt x="1354594" y="1308100"/>
                  </a:lnTo>
                  <a:lnTo>
                    <a:pt x="1370736" y="1295400"/>
                  </a:lnTo>
                  <a:lnTo>
                    <a:pt x="1405104" y="1257300"/>
                  </a:lnTo>
                  <a:lnTo>
                    <a:pt x="1807730" y="1257300"/>
                  </a:lnTo>
                  <a:lnTo>
                    <a:pt x="1807730" y="1282700"/>
                  </a:lnTo>
                  <a:lnTo>
                    <a:pt x="1796224" y="1282700"/>
                  </a:lnTo>
                  <a:lnTo>
                    <a:pt x="1796224" y="1308100"/>
                  </a:lnTo>
                  <a:lnTo>
                    <a:pt x="1784705" y="1308100"/>
                  </a:lnTo>
                  <a:lnTo>
                    <a:pt x="1784705" y="1333500"/>
                  </a:lnTo>
                  <a:lnTo>
                    <a:pt x="1773186" y="1333500"/>
                  </a:lnTo>
                  <a:lnTo>
                    <a:pt x="1773186" y="1358900"/>
                  </a:lnTo>
                  <a:lnTo>
                    <a:pt x="1761680" y="1358900"/>
                  </a:lnTo>
                  <a:lnTo>
                    <a:pt x="1761680" y="1371600"/>
                  </a:lnTo>
                  <a:lnTo>
                    <a:pt x="1750161" y="1371600"/>
                  </a:lnTo>
                  <a:lnTo>
                    <a:pt x="1750161" y="1397000"/>
                  </a:lnTo>
                  <a:close/>
                </a:path>
                <a:path w="1865630" h="1854200">
                  <a:moveTo>
                    <a:pt x="850011" y="1409700"/>
                  </a:moveTo>
                  <a:lnTo>
                    <a:pt x="138176" y="1409700"/>
                  </a:lnTo>
                  <a:lnTo>
                    <a:pt x="138176" y="1397000"/>
                  </a:lnTo>
                  <a:lnTo>
                    <a:pt x="847598" y="1397000"/>
                  </a:lnTo>
                  <a:lnTo>
                    <a:pt x="850011" y="1409700"/>
                  </a:lnTo>
                  <a:close/>
                </a:path>
                <a:path w="1865630" h="1854200">
                  <a:moveTo>
                    <a:pt x="1738642" y="1409700"/>
                  </a:moveTo>
                  <a:lnTo>
                    <a:pt x="1151731" y="1409700"/>
                  </a:lnTo>
                  <a:lnTo>
                    <a:pt x="1189261" y="1397000"/>
                  </a:lnTo>
                  <a:lnTo>
                    <a:pt x="1738642" y="1397000"/>
                  </a:lnTo>
                  <a:lnTo>
                    <a:pt x="1738642" y="1409700"/>
                  </a:lnTo>
                  <a:close/>
                </a:path>
                <a:path w="1865630" h="1854200">
                  <a:moveTo>
                    <a:pt x="1727136" y="1435100"/>
                  </a:moveTo>
                  <a:lnTo>
                    <a:pt x="149682" y="1435100"/>
                  </a:lnTo>
                  <a:lnTo>
                    <a:pt x="149682" y="1409700"/>
                  </a:lnTo>
                  <a:lnTo>
                    <a:pt x="895443" y="1409700"/>
                  </a:lnTo>
                  <a:lnTo>
                    <a:pt x="944009" y="1422400"/>
                  </a:lnTo>
                  <a:lnTo>
                    <a:pt x="1727136" y="1422400"/>
                  </a:lnTo>
                  <a:lnTo>
                    <a:pt x="1727136" y="1435100"/>
                  </a:lnTo>
                  <a:close/>
                </a:path>
                <a:path w="1865630" h="1854200">
                  <a:moveTo>
                    <a:pt x="1727136" y="1422400"/>
                  </a:moveTo>
                  <a:lnTo>
                    <a:pt x="1091438" y="1422400"/>
                  </a:lnTo>
                  <a:lnTo>
                    <a:pt x="1140294" y="1409700"/>
                  </a:lnTo>
                  <a:lnTo>
                    <a:pt x="1727136" y="1409700"/>
                  </a:lnTo>
                  <a:lnTo>
                    <a:pt x="1727136" y="1422400"/>
                  </a:lnTo>
                  <a:close/>
                </a:path>
                <a:path w="1865630" h="1854200">
                  <a:moveTo>
                    <a:pt x="1704098" y="1473200"/>
                  </a:moveTo>
                  <a:lnTo>
                    <a:pt x="172719" y="1473200"/>
                  </a:lnTo>
                  <a:lnTo>
                    <a:pt x="172719" y="1460500"/>
                  </a:lnTo>
                  <a:lnTo>
                    <a:pt x="161201" y="1460500"/>
                  </a:lnTo>
                  <a:lnTo>
                    <a:pt x="161201" y="1435100"/>
                  </a:lnTo>
                  <a:lnTo>
                    <a:pt x="1715617" y="1435100"/>
                  </a:lnTo>
                  <a:lnTo>
                    <a:pt x="1715617" y="1447800"/>
                  </a:lnTo>
                  <a:lnTo>
                    <a:pt x="1704098" y="1447800"/>
                  </a:lnTo>
                  <a:lnTo>
                    <a:pt x="1704098" y="1473200"/>
                  </a:lnTo>
                  <a:close/>
                </a:path>
                <a:path w="1865630" h="1854200">
                  <a:moveTo>
                    <a:pt x="1681073" y="1498600"/>
                  </a:moveTo>
                  <a:lnTo>
                    <a:pt x="184226" y="1498600"/>
                  </a:lnTo>
                  <a:lnTo>
                    <a:pt x="184226" y="1473200"/>
                  </a:lnTo>
                  <a:lnTo>
                    <a:pt x="1692592" y="1473200"/>
                  </a:lnTo>
                  <a:lnTo>
                    <a:pt x="1692592" y="1485900"/>
                  </a:lnTo>
                  <a:lnTo>
                    <a:pt x="1681073" y="1485900"/>
                  </a:lnTo>
                  <a:lnTo>
                    <a:pt x="1681073" y="1498600"/>
                  </a:lnTo>
                  <a:close/>
                </a:path>
                <a:path w="1865630" h="1854200">
                  <a:moveTo>
                    <a:pt x="1669567" y="1511300"/>
                  </a:moveTo>
                  <a:lnTo>
                    <a:pt x="195745" y="1511300"/>
                  </a:lnTo>
                  <a:lnTo>
                    <a:pt x="195745" y="1498600"/>
                  </a:lnTo>
                  <a:lnTo>
                    <a:pt x="1669567" y="1498600"/>
                  </a:lnTo>
                  <a:lnTo>
                    <a:pt x="1669567" y="1511300"/>
                  </a:lnTo>
                  <a:close/>
                </a:path>
                <a:path w="1865630" h="1854200">
                  <a:moveTo>
                    <a:pt x="1646529" y="1536700"/>
                  </a:moveTo>
                  <a:lnTo>
                    <a:pt x="218770" y="1536700"/>
                  </a:lnTo>
                  <a:lnTo>
                    <a:pt x="218770" y="1524000"/>
                  </a:lnTo>
                  <a:lnTo>
                    <a:pt x="207263" y="1524000"/>
                  </a:lnTo>
                  <a:lnTo>
                    <a:pt x="207263" y="1511300"/>
                  </a:lnTo>
                  <a:lnTo>
                    <a:pt x="1646529" y="1511300"/>
                  </a:lnTo>
                  <a:lnTo>
                    <a:pt x="1646529" y="1536700"/>
                  </a:lnTo>
                  <a:close/>
                </a:path>
                <a:path w="1865630" h="1854200">
                  <a:moveTo>
                    <a:pt x="1635023" y="1549400"/>
                  </a:moveTo>
                  <a:lnTo>
                    <a:pt x="230289" y="1549400"/>
                  </a:lnTo>
                  <a:lnTo>
                    <a:pt x="230289" y="1536700"/>
                  </a:lnTo>
                  <a:lnTo>
                    <a:pt x="1635023" y="1536700"/>
                  </a:lnTo>
                  <a:lnTo>
                    <a:pt x="1635023" y="1549400"/>
                  </a:lnTo>
                  <a:close/>
                </a:path>
                <a:path w="1865630" h="1854200">
                  <a:moveTo>
                    <a:pt x="1623504" y="1562100"/>
                  </a:moveTo>
                  <a:lnTo>
                    <a:pt x="241795" y="1562100"/>
                  </a:lnTo>
                  <a:lnTo>
                    <a:pt x="241795" y="1549400"/>
                  </a:lnTo>
                  <a:lnTo>
                    <a:pt x="1623504" y="1549400"/>
                  </a:lnTo>
                  <a:lnTo>
                    <a:pt x="1623504" y="1562100"/>
                  </a:lnTo>
                  <a:close/>
                </a:path>
                <a:path w="1865630" h="1854200">
                  <a:moveTo>
                    <a:pt x="1611985" y="1574800"/>
                  </a:moveTo>
                  <a:lnTo>
                    <a:pt x="253314" y="1574800"/>
                  </a:lnTo>
                  <a:lnTo>
                    <a:pt x="253314" y="1562100"/>
                  </a:lnTo>
                  <a:lnTo>
                    <a:pt x="1611985" y="1562100"/>
                  </a:lnTo>
                  <a:lnTo>
                    <a:pt x="1611985" y="1574800"/>
                  </a:lnTo>
                  <a:close/>
                </a:path>
                <a:path w="1865630" h="1854200">
                  <a:moveTo>
                    <a:pt x="1600479" y="1587500"/>
                  </a:moveTo>
                  <a:lnTo>
                    <a:pt x="264833" y="1587500"/>
                  </a:lnTo>
                  <a:lnTo>
                    <a:pt x="264833" y="1574800"/>
                  </a:lnTo>
                  <a:lnTo>
                    <a:pt x="1600479" y="1574800"/>
                  </a:lnTo>
                  <a:lnTo>
                    <a:pt x="1600479" y="1587500"/>
                  </a:lnTo>
                  <a:close/>
                </a:path>
                <a:path w="1865630" h="1854200">
                  <a:moveTo>
                    <a:pt x="1588960" y="1600200"/>
                  </a:moveTo>
                  <a:lnTo>
                    <a:pt x="276339" y="1600200"/>
                  </a:lnTo>
                  <a:lnTo>
                    <a:pt x="276339" y="1587500"/>
                  </a:lnTo>
                  <a:lnTo>
                    <a:pt x="1588960" y="1587500"/>
                  </a:lnTo>
                  <a:lnTo>
                    <a:pt x="1588960" y="1600200"/>
                  </a:lnTo>
                  <a:close/>
                </a:path>
                <a:path w="1865630" h="1854200">
                  <a:moveTo>
                    <a:pt x="1577454" y="1612900"/>
                  </a:moveTo>
                  <a:lnTo>
                    <a:pt x="287858" y="1612900"/>
                  </a:lnTo>
                  <a:lnTo>
                    <a:pt x="287858" y="1600200"/>
                  </a:lnTo>
                  <a:lnTo>
                    <a:pt x="1577454" y="1600200"/>
                  </a:lnTo>
                  <a:lnTo>
                    <a:pt x="1577454" y="1612900"/>
                  </a:lnTo>
                  <a:close/>
                </a:path>
                <a:path w="1865630" h="1854200">
                  <a:moveTo>
                    <a:pt x="1565935" y="1625600"/>
                  </a:moveTo>
                  <a:lnTo>
                    <a:pt x="299377" y="1625600"/>
                  </a:lnTo>
                  <a:lnTo>
                    <a:pt x="299377" y="1612900"/>
                  </a:lnTo>
                  <a:lnTo>
                    <a:pt x="1565935" y="1612900"/>
                  </a:lnTo>
                  <a:lnTo>
                    <a:pt x="1565935" y="1625600"/>
                  </a:lnTo>
                  <a:close/>
                </a:path>
                <a:path w="1865630" h="1854200">
                  <a:moveTo>
                    <a:pt x="1542910" y="1638300"/>
                  </a:moveTo>
                  <a:lnTo>
                    <a:pt x="322402" y="1638300"/>
                  </a:lnTo>
                  <a:lnTo>
                    <a:pt x="322402" y="1625600"/>
                  </a:lnTo>
                  <a:lnTo>
                    <a:pt x="1542910" y="1625600"/>
                  </a:lnTo>
                  <a:lnTo>
                    <a:pt x="1542910" y="1638300"/>
                  </a:lnTo>
                  <a:close/>
                </a:path>
                <a:path w="1865630" h="1854200">
                  <a:moveTo>
                    <a:pt x="1531391" y="1651000"/>
                  </a:moveTo>
                  <a:lnTo>
                    <a:pt x="333921" y="1651000"/>
                  </a:lnTo>
                  <a:lnTo>
                    <a:pt x="333921" y="1638300"/>
                  </a:lnTo>
                  <a:lnTo>
                    <a:pt x="1531391" y="1638300"/>
                  </a:lnTo>
                  <a:lnTo>
                    <a:pt x="1531391" y="1651000"/>
                  </a:lnTo>
                  <a:close/>
                </a:path>
                <a:path w="1865630" h="1854200">
                  <a:moveTo>
                    <a:pt x="1519872" y="1663700"/>
                  </a:moveTo>
                  <a:lnTo>
                    <a:pt x="356946" y="1663700"/>
                  </a:lnTo>
                  <a:lnTo>
                    <a:pt x="356946" y="1651000"/>
                  </a:lnTo>
                  <a:lnTo>
                    <a:pt x="1519872" y="1651000"/>
                  </a:lnTo>
                  <a:lnTo>
                    <a:pt x="1519872" y="1663700"/>
                  </a:lnTo>
                  <a:close/>
                </a:path>
                <a:path w="1865630" h="1854200">
                  <a:moveTo>
                    <a:pt x="1508366" y="1676400"/>
                  </a:moveTo>
                  <a:lnTo>
                    <a:pt x="368452" y="1676400"/>
                  </a:lnTo>
                  <a:lnTo>
                    <a:pt x="368452" y="1663700"/>
                  </a:lnTo>
                  <a:lnTo>
                    <a:pt x="1508366" y="1663700"/>
                  </a:lnTo>
                  <a:lnTo>
                    <a:pt x="1508366" y="1676400"/>
                  </a:lnTo>
                  <a:close/>
                </a:path>
                <a:path w="1865630" h="1854200">
                  <a:moveTo>
                    <a:pt x="1485341" y="1689100"/>
                  </a:moveTo>
                  <a:lnTo>
                    <a:pt x="391490" y="1689100"/>
                  </a:lnTo>
                  <a:lnTo>
                    <a:pt x="391490" y="1676400"/>
                  </a:lnTo>
                  <a:lnTo>
                    <a:pt x="1485341" y="1676400"/>
                  </a:lnTo>
                  <a:lnTo>
                    <a:pt x="1485341" y="1689100"/>
                  </a:lnTo>
                  <a:close/>
                </a:path>
                <a:path w="1865630" h="1854200">
                  <a:moveTo>
                    <a:pt x="1473822" y="1701800"/>
                  </a:moveTo>
                  <a:lnTo>
                    <a:pt x="402996" y="1701800"/>
                  </a:lnTo>
                  <a:lnTo>
                    <a:pt x="402996" y="1689100"/>
                  </a:lnTo>
                  <a:lnTo>
                    <a:pt x="1473822" y="1689100"/>
                  </a:lnTo>
                  <a:lnTo>
                    <a:pt x="1473822" y="1701800"/>
                  </a:lnTo>
                  <a:close/>
                </a:path>
                <a:path w="1865630" h="1854200">
                  <a:moveTo>
                    <a:pt x="1450797" y="1714500"/>
                  </a:moveTo>
                  <a:lnTo>
                    <a:pt x="414515" y="1714500"/>
                  </a:lnTo>
                  <a:lnTo>
                    <a:pt x="414515" y="1701800"/>
                  </a:lnTo>
                  <a:lnTo>
                    <a:pt x="1450797" y="1701800"/>
                  </a:lnTo>
                  <a:lnTo>
                    <a:pt x="1450797" y="1714500"/>
                  </a:lnTo>
                  <a:close/>
                </a:path>
                <a:path w="1865630" h="1854200">
                  <a:moveTo>
                    <a:pt x="1439278" y="1727200"/>
                  </a:moveTo>
                  <a:lnTo>
                    <a:pt x="437540" y="1727200"/>
                  </a:lnTo>
                  <a:lnTo>
                    <a:pt x="437540" y="1714500"/>
                  </a:lnTo>
                  <a:lnTo>
                    <a:pt x="1439278" y="1714500"/>
                  </a:lnTo>
                  <a:lnTo>
                    <a:pt x="1439278" y="1727200"/>
                  </a:lnTo>
                  <a:close/>
                </a:path>
                <a:path w="1865630" h="1854200">
                  <a:moveTo>
                    <a:pt x="1416253" y="1739900"/>
                  </a:moveTo>
                  <a:lnTo>
                    <a:pt x="449059" y="1739900"/>
                  </a:lnTo>
                  <a:lnTo>
                    <a:pt x="449059" y="1727200"/>
                  </a:lnTo>
                  <a:lnTo>
                    <a:pt x="1416253" y="1727200"/>
                  </a:lnTo>
                  <a:lnTo>
                    <a:pt x="1416253" y="1739900"/>
                  </a:lnTo>
                  <a:close/>
                </a:path>
                <a:path w="1865630" h="1854200">
                  <a:moveTo>
                    <a:pt x="1381709" y="1752600"/>
                  </a:moveTo>
                  <a:lnTo>
                    <a:pt x="483603" y="1752600"/>
                  </a:lnTo>
                  <a:lnTo>
                    <a:pt x="483603" y="1739900"/>
                  </a:lnTo>
                  <a:lnTo>
                    <a:pt x="1381709" y="1739900"/>
                  </a:lnTo>
                  <a:lnTo>
                    <a:pt x="1381709" y="1752600"/>
                  </a:lnTo>
                  <a:close/>
                </a:path>
                <a:path w="1865630" h="1854200">
                  <a:moveTo>
                    <a:pt x="1370190" y="1765300"/>
                  </a:moveTo>
                  <a:lnTo>
                    <a:pt x="506628" y="1765300"/>
                  </a:lnTo>
                  <a:lnTo>
                    <a:pt x="506628" y="1752600"/>
                  </a:lnTo>
                  <a:lnTo>
                    <a:pt x="1370190" y="1752600"/>
                  </a:lnTo>
                  <a:lnTo>
                    <a:pt x="1370190" y="1765300"/>
                  </a:lnTo>
                  <a:close/>
                </a:path>
                <a:path w="1865630" h="1854200">
                  <a:moveTo>
                    <a:pt x="1347165" y="1778000"/>
                  </a:moveTo>
                  <a:lnTo>
                    <a:pt x="529653" y="1778000"/>
                  </a:lnTo>
                  <a:lnTo>
                    <a:pt x="529653" y="1765300"/>
                  </a:lnTo>
                  <a:lnTo>
                    <a:pt x="1347165" y="1765300"/>
                  </a:lnTo>
                  <a:lnTo>
                    <a:pt x="1347165" y="1778000"/>
                  </a:lnTo>
                  <a:close/>
                </a:path>
                <a:path w="1865630" h="1854200">
                  <a:moveTo>
                    <a:pt x="1324140" y="1790700"/>
                  </a:moveTo>
                  <a:lnTo>
                    <a:pt x="552678" y="1790700"/>
                  </a:lnTo>
                  <a:lnTo>
                    <a:pt x="552678" y="1778000"/>
                  </a:lnTo>
                  <a:lnTo>
                    <a:pt x="1324140" y="1778000"/>
                  </a:lnTo>
                  <a:lnTo>
                    <a:pt x="1324140" y="1790700"/>
                  </a:lnTo>
                  <a:close/>
                </a:path>
                <a:path w="1865630" h="1854200">
                  <a:moveTo>
                    <a:pt x="1301102" y="1803400"/>
                  </a:moveTo>
                  <a:lnTo>
                    <a:pt x="564197" y="1803400"/>
                  </a:lnTo>
                  <a:lnTo>
                    <a:pt x="564197" y="1790700"/>
                  </a:lnTo>
                  <a:lnTo>
                    <a:pt x="1301102" y="1790700"/>
                  </a:lnTo>
                  <a:lnTo>
                    <a:pt x="1301102" y="1803400"/>
                  </a:lnTo>
                  <a:close/>
                </a:path>
                <a:path w="1865630" h="1854200">
                  <a:moveTo>
                    <a:pt x="1255052" y="1816100"/>
                  </a:moveTo>
                  <a:lnTo>
                    <a:pt x="610260" y="1816100"/>
                  </a:lnTo>
                  <a:lnTo>
                    <a:pt x="610260" y="1803400"/>
                  </a:lnTo>
                  <a:lnTo>
                    <a:pt x="1255052" y="1803400"/>
                  </a:lnTo>
                  <a:lnTo>
                    <a:pt x="1255052" y="1816100"/>
                  </a:lnTo>
                  <a:close/>
                </a:path>
                <a:path w="1865630" h="1854200">
                  <a:moveTo>
                    <a:pt x="1208989" y="1828800"/>
                  </a:moveTo>
                  <a:lnTo>
                    <a:pt x="656310" y="1828800"/>
                  </a:lnTo>
                  <a:lnTo>
                    <a:pt x="656310" y="1816100"/>
                  </a:lnTo>
                  <a:lnTo>
                    <a:pt x="1208989" y="1816100"/>
                  </a:lnTo>
                  <a:lnTo>
                    <a:pt x="1208989" y="1828800"/>
                  </a:lnTo>
                  <a:close/>
                </a:path>
                <a:path w="1865630" h="1854200">
                  <a:moveTo>
                    <a:pt x="1162939" y="1841500"/>
                  </a:moveTo>
                  <a:lnTo>
                    <a:pt x="702373" y="1841500"/>
                  </a:lnTo>
                  <a:lnTo>
                    <a:pt x="702373" y="1828800"/>
                  </a:lnTo>
                  <a:lnTo>
                    <a:pt x="1162939" y="1828800"/>
                  </a:lnTo>
                  <a:lnTo>
                    <a:pt x="1162939" y="1841500"/>
                  </a:lnTo>
                  <a:close/>
                </a:path>
                <a:path w="1865630" h="1854200">
                  <a:moveTo>
                    <a:pt x="1116876" y="1854200"/>
                  </a:moveTo>
                  <a:lnTo>
                    <a:pt x="748423" y="1854200"/>
                  </a:lnTo>
                  <a:lnTo>
                    <a:pt x="748423" y="1841500"/>
                  </a:lnTo>
                  <a:lnTo>
                    <a:pt x="1116876" y="1841500"/>
                  </a:lnTo>
                  <a:lnTo>
                    <a:pt x="1116876" y="185420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 txBox="1">
            <a:spLocks noGrp="1"/>
          </p:cNvSpPr>
          <p:nvPr>
            <p:ph type="subTitle" idx="4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4807585" marR="5080" indent="-457200">
              <a:lnSpc>
                <a:spcPct val="119900"/>
              </a:lnSpc>
              <a:spcBef>
                <a:spcPts val="100"/>
              </a:spcBef>
            </a:pPr>
            <a:r>
              <a:rPr dirty="0">
                <a:latin typeface="Arial MT"/>
                <a:cs typeface="Arial MT"/>
              </a:rPr>
              <a:t>——</a:t>
            </a:r>
            <a:r>
              <a:rPr dirty="0"/>
              <a:t>厦门大学平潭研究院研究院 </a:t>
            </a:r>
            <a:r>
              <a:rPr dirty="0"/>
              <a:t>杨知铮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72469" y="1343467"/>
            <a:ext cx="9213276" cy="26912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207260" y="4690745"/>
            <a:ext cx="3683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支持任意分辨率，宽高比的视频输出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315967" y="0"/>
            <a:ext cx="3217164" cy="571944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485140" y="978535"/>
            <a:ext cx="3124200" cy="364362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Prompt: "an f1 driver races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through the streets of san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francisco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during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day,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 the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driver's pov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is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captured from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a </a:t>
            </a:r>
            <a:r>
              <a:rPr dirty="0" sz="1800" spc="-49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helmet cam. the golden gate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bridge and the cityscape can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be seen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in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the distance, while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the blue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sky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and the sun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illuminate the scene. the driver </a:t>
            </a:r>
            <a:r>
              <a:rPr dirty="0" sz="1800" spc="-49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maneuvers the car 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skillfully,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overtaking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car on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curve."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8052828" y="164681"/>
            <a:ext cx="1478280" cy="262890"/>
            <a:chOff x="8052828" y="164681"/>
            <a:chExt cx="1478280" cy="2628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52828" y="178904"/>
              <a:ext cx="218224" cy="24339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360" y="196291"/>
              <a:ext cx="122885" cy="23074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98599" y="237909"/>
              <a:ext cx="173215" cy="187020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847899" y="164693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5550" y="237909"/>
              <a:ext cx="173215" cy="1870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7461" y="237909"/>
              <a:ext cx="173215" cy="187020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1277111" y="39624"/>
            <a:ext cx="7871459" cy="4893945"/>
            <a:chOff x="1277111" y="39624"/>
            <a:chExt cx="7871459" cy="489394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95044" y="163017"/>
              <a:ext cx="281901" cy="2806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77111" y="573024"/>
              <a:ext cx="7871459" cy="436016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760720" y="39624"/>
              <a:ext cx="2215896" cy="533400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9575165" y="164681"/>
            <a:ext cx="287655" cy="260350"/>
            <a:chOff x="9575165" y="164681"/>
            <a:chExt cx="287655" cy="260350"/>
          </a:xfrm>
        </p:grpSpPr>
        <p:sp>
          <p:nvSpPr>
            <p:cNvPr id="15" name="object 15"/>
            <p:cNvSpPr/>
            <p:nvPr/>
          </p:nvSpPr>
          <p:spPr>
            <a:xfrm>
              <a:off x="9575165" y="164681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3229" y="237909"/>
              <a:ext cx="179565" cy="18702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3159125" y="5149532"/>
            <a:ext cx="370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So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r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对物理规律的理解仍然十分有限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679450" y="1872932"/>
            <a:ext cx="8648700" cy="2985770"/>
          </a:xfrm>
          <a:prstGeom prst="rect">
            <a:avLst/>
          </a:prstGeom>
        </p:spPr>
        <p:txBody>
          <a:bodyPr wrap="square" lIns="0" tIns="673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Text-to-video:</a:t>
            </a:r>
            <a:r>
              <a:rPr dirty="0" sz="1800" spc="-3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文生视频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Image-to-video: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图生视频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Video-to-video:</a:t>
            </a: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改变源视频风格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or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场景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Extending</a:t>
            </a: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video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time: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视频拓展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(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前后双向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)</a:t>
            </a:r>
            <a:endParaRPr sz="1800">
              <a:latin typeface="Arial MT"/>
              <a:cs typeface="Arial MT"/>
            </a:endParaRPr>
          </a:p>
          <a:p>
            <a:pPr marL="12700" marR="1922780">
              <a:lnSpc>
                <a:spcPts val="2640"/>
              </a:lnSpc>
              <a:spcBef>
                <a:spcPts val="65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Create seamless loops: 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Tiled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videos that seem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like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they never end </a:t>
            </a:r>
            <a:r>
              <a:rPr dirty="0" sz="1800" spc="-49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Image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generation: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图片生成</a:t>
            </a:r>
            <a:r>
              <a:rPr dirty="0" sz="1800" spc="-4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(size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最高达到</a:t>
            </a:r>
            <a:r>
              <a:rPr dirty="0" sz="1800" spc="-3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2048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x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2048)</a:t>
            </a:r>
            <a:endParaRPr sz="18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265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Generate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video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in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 any format: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From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1920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x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 1080 to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1080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x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 1920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视频输出比例自定义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Simulate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virtual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worlds: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链接虚拟世界，游戏视频场景生成</a:t>
            </a:r>
            <a:endParaRPr sz="18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Create</a:t>
            </a:r>
            <a:r>
              <a:rPr dirty="0" sz="1800" spc="-2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video:</a:t>
            </a: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长达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60s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的视频并保持人物、场景一致性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3298643" y="971880"/>
            <a:ext cx="2811145" cy="503555"/>
            <a:chOff x="3298643" y="971880"/>
            <a:chExt cx="2811145" cy="50355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8643" y="1040687"/>
              <a:ext cx="958743" cy="37267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38650" y="971880"/>
              <a:ext cx="1870900" cy="5031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4063" y="954024"/>
            <a:ext cx="7620000" cy="38100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089275" y="5112385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404040"/>
                </a:solidFill>
                <a:latin typeface="Arial MT"/>
                <a:cs typeface="Arial MT"/>
              </a:rPr>
              <a:t>Text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Image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文生图能力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74063" y="954024"/>
            <a:ext cx="7620000" cy="38100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3089275" y="5112385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5">
                <a:solidFill>
                  <a:srgbClr val="404040"/>
                </a:solidFill>
                <a:latin typeface="Arial MT"/>
                <a:cs typeface="Arial MT"/>
              </a:rPr>
              <a:t>Text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to</a:t>
            </a:r>
            <a:r>
              <a:rPr dirty="0" sz="1800" spc="-4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Image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文生图能力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314700" y="547116"/>
            <a:ext cx="3035807" cy="503377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891" y="2290241"/>
            <a:ext cx="397510" cy="762635"/>
          </a:xfrm>
          <a:custGeom>
            <a:avLst/>
            <a:gdLst/>
            <a:ahLst/>
            <a:cxnLst/>
            <a:rect l="l" t="t" r="r" b="b"/>
            <a:pathLst>
              <a:path w="397510" h="762635">
                <a:moveTo>
                  <a:pt x="207949" y="762634"/>
                </a:moveTo>
                <a:lnTo>
                  <a:pt x="165506" y="760501"/>
                </a:lnTo>
                <a:lnTo>
                  <a:pt x="117856" y="751001"/>
                </a:lnTo>
                <a:lnTo>
                  <a:pt x="79819" y="733640"/>
                </a:lnTo>
                <a:lnTo>
                  <a:pt x="49974" y="707809"/>
                </a:lnTo>
                <a:lnTo>
                  <a:pt x="27889" y="675386"/>
                </a:lnTo>
                <a:lnTo>
                  <a:pt x="10020" y="632193"/>
                </a:lnTo>
                <a:lnTo>
                  <a:pt x="2501" y="586092"/>
                </a:lnTo>
                <a:lnTo>
                  <a:pt x="165" y="537743"/>
                </a:lnTo>
                <a:lnTo>
                  <a:pt x="0" y="262661"/>
                </a:lnTo>
                <a:lnTo>
                  <a:pt x="253" y="238175"/>
                </a:lnTo>
                <a:lnTo>
                  <a:pt x="2260" y="193954"/>
                </a:lnTo>
                <a:lnTo>
                  <a:pt x="9029" y="139509"/>
                </a:lnTo>
                <a:lnTo>
                  <a:pt x="20561" y="98869"/>
                </a:lnTo>
                <a:lnTo>
                  <a:pt x="40017" y="65773"/>
                </a:lnTo>
                <a:lnTo>
                  <a:pt x="68376" y="38303"/>
                </a:lnTo>
                <a:lnTo>
                  <a:pt x="104927" y="17094"/>
                </a:lnTo>
                <a:lnTo>
                  <a:pt x="147345" y="4279"/>
                </a:lnTo>
                <a:lnTo>
                  <a:pt x="195440" y="0"/>
                </a:lnTo>
                <a:lnTo>
                  <a:pt x="209118" y="330"/>
                </a:lnTo>
                <a:lnTo>
                  <a:pt x="247967" y="5270"/>
                </a:lnTo>
                <a:lnTo>
                  <a:pt x="294652" y="21094"/>
                </a:lnTo>
                <a:lnTo>
                  <a:pt x="332879" y="44513"/>
                </a:lnTo>
                <a:lnTo>
                  <a:pt x="360070" y="72593"/>
                </a:lnTo>
                <a:lnTo>
                  <a:pt x="381698" y="113601"/>
                </a:lnTo>
                <a:lnTo>
                  <a:pt x="381810" y="113931"/>
                </a:lnTo>
                <a:lnTo>
                  <a:pt x="199212" y="113931"/>
                </a:lnTo>
                <a:lnTo>
                  <a:pt x="194767" y="114173"/>
                </a:lnTo>
                <a:lnTo>
                  <a:pt x="171018" y="146989"/>
                </a:lnTo>
                <a:lnTo>
                  <a:pt x="168795" y="193954"/>
                </a:lnTo>
                <a:lnTo>
                  <a:pt x="168836" y="571284"/>
                </a:lnTo>
                <a:lnTo>
                  <a:pt x="170078" y="609828"/>
                </a:lnTo>
                <a:lnTo>
                  <a:pt x="186296" y="646861"/>
                </a:lnTo>
                <a:lnTo>
                  <a:pt x="198373" y="648703"/>
                </a:lnTo>
                <a:lnTo>
                  <a:pt x="383264" y="648703"/>
                </a:lnTo>
                <a:lnTo>
                  <a:pt x="380034" y="657148"/>
                </a:lnTo>
                <a:lnTo>
                  <a:pt x="360502" y="692137"/>
                </a:lnTo>
                <a:lnTo>
                  <a:pt x="333006" y="722718"/>
                </a:lnTo>
                <a:lnTo>
                  <a:pt x="299974" y="744207"/>
                </a:lnTo>
                <a:lnTo>
                  <a:pt x="261835" y="756970"/>
                </a:lnTo>
                <a:lnTo>
                  <a:pt x="219278" y="762406"/>
                </a:lnTo>
                <a:lnTo>
                  <a:pt x="207949" y="762634"/>
                </a:lnTo>
                <a:close/>
              </a:path>
              <a:path w="397510" h="762635">
                <a:moveTo>
                  <a:pt x="383264" y="648703"/>
                </a:moveTo>
                <a:lnTo>
                  <a:pt x="198373" y="648703"/>
                </a:lnTo>
                <a:lnTo>
                  <a:pt x="202819" y="648462"/>
                </a:lnTo>
                <a:lnTo>
                  <a:pt x="206857" y="647750"/>
                </a:lnTo>
                <a:lnTo>
                  <a:pt x="227025" y="608368"/>
                </a:lnTo>
                <a:lnTo>
                  <a:pt x="228380" y="193954"/>
                </a:lnTo>
                <a:lnTo>
                  <a:pt x="228165" y="176060"/>
                </a:lnTo>
                <a:lnTo>
                  <a:pt x="224523" y="132981"/>
                </a:lnTo>
                <a:lnTo>
                  <a:pt x="199212" y="113931"/>
                </a:lnTo>
                <a:lnTo>
                  <a:pt x="381810" y="113931"/>
                </a:lnTo>
                <a:lnTo>
                  <a:pt x="391248" y="151345"/>
                </a:lnTo>
                <a:lnTo>
                  <a:pt x="395224" y="190550"/>
                </a:lnTo>
                <a:lnTo>
                  <a:pt x="397027" y="242506"/>
                </a:lnTo>
                <a:lnTo>
                  <a:pt x="397027" y="527837"/>
                </a:lnTo>
                <a:lnTo>
                  <a:pt x="395071" y="579818"/>
                </a:lnTo>
                <a:lnTo>
                  <a:pt x="390766" y="619036"/>
                </a:lnTo>
                <a:lnTo>
                  <a:pt x="383527" y="648017"/>
                </a:lnTo>
                <a:lnTo>
                  <a:pt x="383264" y="64870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84133" y="2290241"/>
            <a:ext cx="384810" cy="749300"/>
          </a:xfrm>
          <a:custGeom>
            <a:avLst/>
            <a:gdLst/>
            <a:ahLst/>
            <a:cxnLst/>
            <a:rect l="l" t="t" r="r" b="b"/>
            <a:pathLst>
              <a:path w="384810" h="749300">
                <a:moveTo>
                  <a:pt x="369392" y="748690"/>
                </a:moveTo>
                <a:lnTo>
                  <a:pt x="0" y="748690"/>
                </a:lnTo>
                <a:lnTo>
                  <a:pt x="533" y="644055"/>
                </a:lnTo>
                <a:lnTo>
                  <a:pt x="74371" y="511644"/>
                </a:lnTo>
                <a:lnTo>
                  <a:pt x="131533" y="407136"/>
                </a:lnTo>
                <a:lnTo>
                  <a:pt x="153873" y="365340"/>
                </a:lnTo>
                <a:lnTo>
                  <a:pt x="172034" y="330517"/>
                </a:lnTo>
                <a:lnTo>
                  <a:pt x="195872" y="281800"/>
                </a:lnTo>
                <a:lnTo>
                  <a:pt x="214756" y="233933"/>
                </a:lnTo>
                <a:lnTo>
                  <a:pt x="224929" y="194678"/>
                </a:lnTo>
                <a:lnTo>
                  <a:pt x="226860" y="173291"/>
                </a:lnTo>
                <a:lnTo>
                  <a:pt x="226720" y="166052"/>
                </a:lnTo>
                <a:lnTo>
                  <a:pt x="217550" y="128663"/>
                </a:lnTo>
                <a:lnTo>
                  <a:pt x="189230" y="113931"/>
                </a:lnTo>
                <a:lnTo>
                  <a:pt x="184619" y="114185"/>
                </a:lnTo>
                <a:lnTo>
                  <a:pt x="156832" y="140449"/>
                </a:lnTo>
                <a:lnTo>
                  <a:pt x="151739" y="183527"/>
                </a:lnTo>
                <a:lnTo>
                  <a:pt x="151599" y="265061"/>
                </a:lnTo>
                <a:lnTo>
                  <a:pt x="0" y="265061"/>
                </a:lnTo>
                <a:lnTo>
                  <a:pt x="0" y="238175"/>
                </a:lnTo>
                <a:lnTo>
                  <a:pt x="355" y="208851"/>
                </a:lnTo>
                <a:lnTo>
                  <a:pt x="3276" y="159994"/>
                </a:lnTo>
                <a:lnTo>
                  <a:pt x="12573" y="113842"/>
                </a:lnTo>
                <a:lnTo>
                  <a:pt x="29044" y="78803"/>
                </a:lnTo>
                <a:lnTo>
                  <a:pt x="53555" y="46545"/>
                </a:lnTo>
                <a:lnTo>
                  <a:pt x="84988" y="22466"/>
                </a:lnTo>
                <a:lnTo>
                  <a:pt x="123380" y="6946"/>
                </a:lnTo>
                <a:lnTo>
                  <a:pt x="169011" y="279"/>
                </a:lnTo>
                <a:lnTo>
                  <a:pt x="181559" y="0"/>
                </a:lnTo>
                <a:lnTo>
                  <a:pt x="193878" y="215"/>
                </a:lnTo>
                <a:lnTo>
                  <a:pt x="239382" y="5295"/>
                </a:lnTo>
                <a:lnTo>
                  <a:pt x="278777" y="17144"/>
                </a:lnTo>
                <a:lnTo>
                  <a:pt x="312064" y="35775"/>
                </a:lnTo>
                <a:lnTo>
                  <a:pt x="345046" y="68186"/>
                </a:lnTo>
                <a:lnTo>
                  <a:pt x="368096" y="107124"/>
                </a:lnTo>
                <a:lnTo>
                  <a:pt x="381126" y="151676"/>
                </a:lnTo>
                <a:lnTo>
                  <a:pt x="384327" y="191388"/>
                </a:lnTo>
                <a:lnTo>
                  <a:pt x="383882" y="207263"/>
                </a:lnTo>
                <a:lnTo>
                  <a:pt x="377126" y="256235"/>
                </a:lnTo>
                <a:lnTo>
                  <a:pt x="362254" y="307251"/>
                </a:lnTo>
                <a:lnTo>
                  <a:pt x="346532" y="344754"/>
                </a:lnTo>
                <a:lnTo>
                  <a:pt x="318071" y="399630"/>
                </a:lnTo>
                <a:lnTo>
                  <a:pt x="298576" y="434467"/>
                </a:lnTo>
                <a:lnTo>
                  <a:pt x="275577" y="474243"/>
                </a:lnTo>
                <a:lnTo>
                  <a:pt x="249072" y="518934"/>
                </a:lnTo>
                <a:lnTo>
                  <a:pt x="219049" y="568566"/>
                </a:lnTo>
                <a:lnTo>
                  <a:pt x="185521" y="623125"/>
                </a:lnTo>
                <a:lnTo>
                  <a:pt x="369392" y="623125"/>
                </a:lnTo>
                <a:lnTo>
                  <a:pt x="369392" y="748690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215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 spc="-5">
                <a:latin typeface="Arial MT"/>
                <a:cs typeface="Arial MT"/>
              </a:rPr>
              <a:t>a</a:t>
            </a:r>
            <a:r>
              <a:rPr dirty="0"/>
              <a:t>模型训练流程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5760720" y="39624"/>
            <a:ext cx="2216785" cy="533400"/>
            <a:chOff x="5760720" y="39624"/>
            <a:chExt cx="2216785" cy="5334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95044" y="163017"/>
              <a:ext cx="281901" cy="28067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60720" y="39624"/>
              <a:ext cx="2215896" cy="5334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8052828" y="164681"/>
            <a:ext cx="1478280" cy="262890"/>
            <a:chOff x="8052828" y="164681"/>
            <a:chExt cx="1478280" cy="26289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52828" y="178904"/>
              <a:ext cx="218224" cy="2433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99360" y="196291"/>
              <a:ext cx="122885" cy="23074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298599" y="237909"/>
              <a:ext cx="173215" cy="1870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847899" y="164693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5550" y="237909"/>
              <a:ext cx="173215" cy="1870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7461" y="237909"/>
              <a:ext cx="173215" cy="187020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575165" y="164681"/>
            <a:ext cx="287655" cy="260350"/>
            <a:chOff x="9575165" y="164681"/>
            <a:chExt cx="287655" cy="260350"/>
          </a:xfrm>
        </p:grpSpPr>
        <p:sp>
          <p:nvSpPr>
            <p:cNvPr id="14" name="object 14"/>
            <p:cNvSpPr/>
            <p:nvPr/>
          </p:nvSpPr>
          <p:spPr>
            <a:xfrm>
              <a:off x="9575165" y="164681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683229" y="237909"/>
              <a:ext cx="179565" cy="187020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89698" y="4956497"/>
            <a:ext cx="1053056" cy="24678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133600" y="4901565"/>
            <a:ext cx="7480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5" i="1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Arial"/>
                <a:cs typeface="Arial"/>
                <a:hlinkClick r:id="rId11"/>
              </a:rPr>
              <a:t>https://openai.com/research/video-generation-models-as-world-simulators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24749" y="1221180"/>
            <a:ext cx="8913262" cy="31580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5983" y="1507401"/>
            <a:ext cx="8892120" cy="189786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80338" y="1908581"/>
            <a:ext cx="1304290" cy="2413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00" spc="15">
                <a:solidFill>
                  <a:srgbClr val="FFFFFF"/>
                </a:solidFill>
                <a:latin typeface="SimSun"/>
                <a:cs typeface="SimSun"/>
              </a:rPr>
              <a:t>Visual</a:t>
            </a:r>
            <a:r>
              <a:rPr dirty="0" sz="1400" spc="-5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SimSun"/>
                <a:cs typeface="SimSun"/>
              </a:rPr>
              <a:t>Encoder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06417" y="1800631"/>
            <a:ext cx="1029969" cy="457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91440">
              <a:lnSpc>
                <a:spcPct val="101200"/>
              </a:lnSpc>
              <a:spcBef>
                <a:spcPts val="95"/>
              </a:spcBef>
            </a:pPr>
            <a:r>
              <a:rPr dirty="0" sz="1400" spc="15">
                <a:solidFill>
                  <a:srgbClr val="FFFFFF"/>
                </a:solidFill>
                <a:latin typeface="SimSun"/>
                <a:cs typeface="SimSun"/>
              </a:rPr>
              <a:t>Diffusion </a:t>
            </a:r>
            <a:r>
              <a:rPr dirty="0" sz="1400" spc="-685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400" spc="15">
                <a:solidFill>
                  <a:srgbClr val="FFFFFF"/>
                </a:solidFill>
                <a:latin typeface="SimSun"/>
                <a:cs typeface="SimSun"/>
              </a:rPr>
              <a:t>Transforme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r</a:t>
            </a:r>
            <a:endParaRPr sz="1400">
              <a:latin typeface="SimSun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90072" y="2996984"/>
            <a:ext cx="10642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latin typeface="Arial MT"/>
                <a:cs typeface="Arial MT"/>
              </a:rPr>
              <a:t>Text</a:t>
            </a:r>
            <a:r>
              <a:rPr dirty="0" sz="1400" spc="-50">
                <a:latin typeface="Arial MT"/>
                <a:cs typeface="Arial MT"/>
              </a:rPr>
              <a:t> </a:t>
            </a:r>
            <a:r>
              <a:rPr dirty="0" sz="1400" spc="-5">
                <a:latin typeface="Arial MT"/>
                <a:cs typeface="Arial MT"/>
              </a:rPr>
              <a:t>Encoder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541641" y="1908581"/>
            <a:ext cx="1738630" cy="241300"/>
          </a:xfrm>
          <a:prstGeom prst="rect">
            <a:avLst/>
          </a:prstGeom>
        </p:spPr>
        <p:txBody>
          <a:bodyPr wrap="square" lIns="0" tIns="1460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Transformer</a:t>
            </a:r>
            <a:r>
              <a:rPr dirty="0" sz="1400" spc="-4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SimSun"/>
                <a:cs typeface="SimSun"/>
              </a:rPr>
              <a:t>Decoder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582168" y="3456432"/>
            <a:ext cx="8829040" cy="1051560"/>
            <a:chOff x="582168" y="3456432"/>
            <a:chExt cx="8829040" cy="105156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08375" y="3457956"/>
              <a:ext cx="1876044" cy="10500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072335" y="3887520"/>
              <a:ext cx="936625" cy="190500"/>
            </a:xfrm>
            <a:custGeom>
              <a:avLst/>
              <a:gdLst/>
              <a:ahLst/>
              <a:cxnLst/>
              <a:rect l="l" t="t" r="r" b="b"/>
              <a:pathLst>
                <a:path w="936625" h="190500">
                  <a:moveTo>
                    <a:pt x="745858" y="190500"/>
                  </a:moveTo>
                  <a:lnTo>
                    <a:pt x="745858" y="0"/>
                  </a:lnTo>
                  <a:lnTo>
                    <a:pt x="872858" y="63500"/>
                  </a:lnTo>
                  <a:lnTo>
                    <a:pt x="793483" y="63500"/>
                  </a:lnTo>
                  <a:lnTo>
                    <a:pt x="793483" y="127000"/>
                  </a:lnTo>
                  <a:lnTo>
                    <a:pt x="872858" y="127000"/>
                  </a:lnTo>
                  <a:lnTo>
                    <a:pt x="745858" y="190500"/>
                  </a:lnTo>
                  <a:close/>
                </a:path>
                <a:path w="936625" h="190500">
                  <a:moveTo>
                    <a:pt x="745858" y="127000"/>
                  </a:moveTo>
                  <a:lnTo>
                    <a:pt x="0" y="127000"/>
                  </a:lnTo>
                  <a:lnTo>
                    <a:pt x="0" y="63500"/>
                  </a:lnTo>
                  <a:lnTo>
                    <a:pt x="745858" y="63500"/>
                  </a:lnTo>
                  <a:lnTo>
                    <a:pt x="745858" y="127000"/>
                  </a:lnTo>
                  <a:close/>
                </a:path>
                <a:path w="936625" h="190500">
                  <a:moveTo>
                    <a:pt x="872858" y="127000"/>
                  </a:moveTo>
                  <a:lnTo>
                    <a:pt x="793483" y="127000"/>
                  </a:lnTo>
                  <a:lnTo>
                    <a:pt x="793483" y="63500"/>
                  </a:lnTo>
                  <a:lnTo>
                    <a:pt x="872858" y="63500"/>
                  </a:lnTo>
                  <a:lnTo>
                    <a:pt x="936358" y="95250"/>
                  </a:lnTo>
                  <a:lnTo>
                    <a:pt x="872858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58256" y="3456432"/>
              <a:ext cx="1213103" cy="10500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4885092" y="3887571"/>
              <a:ext cx="972819" cy="190500"/>
            </a:xfrm>
            <a:custGeom>
              <a:avLst/>
              <a:gdLst/>
              <a:ahLst/>
              <a:cxnLst/>
              <a:rect l="l" t="t" r="r" b="b"/>
              <a:pathLst>
                <a:path w="972820" h="190500">
                  <a:moveTo>
                    <a:pt x="782044" y="63500"/>
                  </a:moveTo>
                  <a:lnTo>
                    <a:pt x="782027" y="0"/>
                  </a:lnTo>
                  <a:lnTo>
                    <a:pt x="909087" y="63487"/>
                  </a:lnTo>
                  <a:lnTo>
                    <a:pt x="782044" y="63500"/>
                  </a:lnTo>
                  <a:close/>
                </a:path>
                <a:path w="972820" h="190500">
                  <a:moveTo>
                    <a:pt x="782061" y="127000"/>
                  </a:moveTo>
                  <a:lnTo>
                    <a:pt x="782044" y="63500"/>
                  </a:lnTo>
                  <a:lnTo>
                    <a:pt x="829665" y="63487"/>
                  </a:lnTo>
                  <a:lnTo>
                    <a:pt x="829690" y="126987"/>
                  </a:lnTo>
                  <a:lnTo>
                    <a:pt x="782061" y="127000"/>
                  </a:lnTo>
                  <a:close/>
                </a:path>
                <a:path w="972820" h="190500">
                  <a:moveTo>
                    <a:pt x="782078" y="190500"/>
                  </a:moveTo>
                  <a:lnTo>
                    <a:pt x="782061" y="127000"/>
                  </a:lnTo>
                  <a:lnTo>
                    <a:pt x="829690" y="126987"/>
                  </a:lnTo>
                  <a:lnTo>
                    <a:pt x="829665" y="63487"/>
                  </a:lnTo>
                  <a:lnTo>
                    <a:pt x="909087" y="63487"/>
                  </a:lnTo>
                  <a:lnTo>
                    <a:pt x="972553" y="95199"/>
                  </a:lnTo>
                  <a:lnTo>
                    <a:pt x="782078" y="190500"/>
                  </a:lnTo>
                  <a:close/>
                </a:path>
                <a:path w="972820" h="190500">
                  <a:moveTo>
                    <a:pt x="12" y="127215"/>
                  </a:moveTo>
                  <a:lnTo>
                    <a:pt x="0" y="63715"/>
                  </a:lnTo>
                  <a:lnTo>
                    <a:pt x="782044" y="63500"/>
                  </a:lnTo>
                  <a:lnTo>
                    <a:pt x="782061" y="127000"/>
                  </a:lnTo>
                  <a:lnTo>
                    <a:pt x="12" y="1272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8" y="3457956"/>
              <a:ext cx="1490471" cy="10500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070166" y="3887724"/>
              <a:ext cx="900430" cy="190500"/>
            </a:xfrm>
            <a:custGeom>
              <a:avLst/>
              <a:gdLst/>
              <a:ahLst/>
              <a:cxnLst/>
              <a:rect l="l" t="t" r="r" b="b"/>
              <a:pathLst>
                <a:path w="900429" h="190500">
                  <a:moveTo>
                    <a:pt x="836557" y="127012"/>
                  </a:moveTo>
                  <a:lnTo>
                    <a:pt x="757123" y="127012"/>
                  </a:lnTo>
                  <a:lnTo>
                    <a:pt x="757135" y="63512"/>
                  </a:lnTo>
                  <a:lnTo>
                    <a:pt x="709515" y="63499"/>
                  </a:lnTo>
                  <a:lnTo>
                    <a:pt x="709536" y="0"/>
                  </a:lnTo>
                  <a:lnTo>
                    <a:pt x="900010" y="95313"/>
                  </a:lnTo>
                  <a:lnTo>
                    <a:pt x="836557" y="127012"/>
                  </a:lnTo>
                  <a:close/>
                </a:path>
                <a:path w="900429" h="190500">
                  <a:moveTo>
                    <a:pt x="709493" y="126999"/>
                  </a:moveTo>
                  <a:lnTo>
                    <a:pt x="0" y="126796"/>
                  </a:lnTo>
                  <a:lnTo>
                    <a:pt x="25" y="63296"/>
                  </a:lnTo>
                  <a:lnTo>
                    <a:pt x="709515" y="63499"/>
                  </a:lnTo>
                  <a:lnTo>
                    <a:pt x="709493" y="126999"/>
                  </a:lnTo>
                  <a:close/>
                </a:path>
                <a:path w="900429" h="190500">
                  <a:moveTo>
                    <a:pt x="757123" y="127012"/>
                  </a:moveTo>
                  <a:lnTo>
                    <a:pt x="709493" y="126999"/>
                  </a:lnTo>
                  <a:lnTo>
                    <a:pt x="709515" y="63499"/>
                  </a:lnTo>
                  <a:lnTo>
                    <a:pt x="757135" y="63512"/>
                  </a:lnTo>
                  <a:lnTo>
                    <a:pt x="757123" y="127012"/>
                  </a:lnTo>
                  <a:close/>
                </a:path>
                <a:path w="900429" h="190500">
                  <a:moveTo>
                    <a:pt x="709472" y="190500"/>
                  </a:moveTo>
                  <a:lnTo>
                    <a:pt x="709493" y="126999"/>
                  </a:lnTo>
                  <a:lnTo>
                    <a:pt x="836557" y="127012"/>
                  </a:lnTo>
                  <a:lnTo>
                    <a:pt x="709472" y="1905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70520" y="3457956"/>
              <a:ext cx="1440179" cy="1050036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24843" y="4590288"/>
            <a:ext cx="1487136" cy="1050036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4512564" y="4590288"/>
            <a:ext cx="2321560" cy="1050290"/>
            <a:chOff x="4512564" y="4590288"/>
            <a:chExt cx="2321560" cy="1050290"/>
          </a:xfrm>
        </p:grpSpPr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38504" y="4590288"/>
              <a:ext cx="1495111" cy="105003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4512564" y="5075326"/>
              <a:ext cx="783590" cy="190500"/>
            </a:xfrm>
            <a:custGeom>
              <a:avLst/>
              <a:gdLst/>
              <a:ahLst/>
              <a:cxnLst/>
              <a:rect l="l" t="t" r="r" b="b"/>
              <a:pathLst>
                <a:path w="783589" h="190500">
                  <a:moveTo>
                    <a:pt x="593001" y="190500"/>
                  </a:moveTo>
                  <a:lnTo>
                    <a:pt x="593001" y="0"/>
                  </a:lnTo>
                  <a:lnTo>
                    <a:pt x="720001" y="63500"/>
                  </a:lnTo>
                  <a:lnTo>
                    <a:pt x="640626" y="63500"/>
                  </a:lnTo>
                  <a:lnTo>
                    <a:pt x="640626" y="127000"/>
                  </a:lnTo>
                  <a:lnTo>
                    <a:pt x="720001" y="127000"/>
                  </a:lnTo>
                  <a:lnTo>
                    <a:pt x="593001" y="190500"/>
                  </a:lnTo>
                  <a:close/>
                </a:path>
                <a:path w="783589" h="190500">
                  <a:moveTo>
                    <a:pt x="593001" y="127000"/>
                  </a:moveTo>
                  <a:lnTo>
                    <a:pt x="0" y="127000"/>
                  </a:lnTo>
                  <a:lnTo>
                    <a:pt x="0" y="63500"/>
                  </a:lnTo>
                  <a:lnTo>
                    <a:pt x="593001" y="63500"/>
                  </a:lnTo>
                  <a:lnTo>
                    <a:pt x="593001" y="127000"/>
                  </a:lnTo>
                  <a:close/>
                </a:path>
                <a:path w="783589" h="190500">
                  <a:moveTo>
                    <a:pt x="720001" y="127000"/>
                  </a:moveTo>
                  <a:lnTo>
                    <a:pt x="640626" y="127000"/>
                  </a:lnTo>
                  <a:lnTo>
                    <a:pt x="640626" y="63500"/>
                  </a:lnTo>
                  <a:lnTo>
                    <a:pt x="720001" y="63500"/>
                  </a:lnTo>
                  <a:lnTo>
                    <a:pt x="783501" y="95250"/>
                  </a:lnTo>
                  <a:lnTo>
                    <a:pt x="720001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/>
          <p:cNvGrpSpPr/>
          <p:nvPr/>
        </p:nvGrpSpPr>
        <p:grpSpPr>
          <a:xfrm>
            <a:off x="7029843" y="4590288"/>
            <a:ext cx="2538095" cy="1050290"/>
            <a:chOff x="7029843" y="4590288"/>
            <a:chExt cx="2538095" cy="1050290"/>
          </a:xfrm>
        </p:grpSpPr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66532" y="4590288"/>
              <a:ext cx="1501140" cy="105003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29843" y="5075326"/>
              <a:ext cx="1036319" cy="190500"/>
            </a:xfrm>
            <a:custGeom>
              <a:avLst/>
              <a:gdLst/>
              <a:ahLst/>
              <a:cxnLst/>
              <a:rect l="l" t="t" r="r" b="b"/>
              <a:pathLst>
                <a:path w="1036320" h="190500">
                  <a:moveTo>
                    <a:pt x="845337" y="190500"/>
                  </a:moveTo>
                  <a:lnTo>
                    <a:pt x="845337" y="0"/>
                  </a:lnTo>
                  <a:lnTo>
                    <a:pt x="972337" y="63500"/>
                  </a:lnTo>
                  <a:lnTo>
                    <a:pt x="892962" y="63500"/>
                  </a:lnTo>
                  <a:lnTo>
                    <a:pt x="892962" y="127000"/>
                  </a:lnTo>
                  <a:lnTo>
                    <a:pt x="972337" y="127000"/>
                  </a:lnTo>
                  <a:lnTo>
                    <a:pt x="845337" y="190500"/>
                  </a:lnTo>
                  <a:close/>
                </a:path>
                <a:path w="1036320" h="190500">
                  <a:moveTo>
                    <a:pt x="845337" y="127000"/>
                  </a:moveTo>
                  <a:lnTo>
                    <a:pt x="0" y="127000"/>
                  </a:lnTo>
                  <a:lnTo>
                    <a:pt x="0" y="63500"/>
                  </a:lnTo>
                  <a:lnTo>
                    <a:pt x="845337" y="63500"/>
                  </a:lnTo>
                  <a:lnTo>
                    <a:pt x="845337" y="127000"/>
                  </a:lnTo>
                  <a:close/>
                </a:path>
                <a:path w="1036320" h="190500">
                  <a:moveTo>
                    <a:pt x="972337" y="127000"/>
                  </a:moveTo>
                  <a:lnTo>
                    <a:pt x="892962" y="127000"/>
                  </a:lnTo>
                  <a:lnTo>
                    <a:pt x="892962" y="63500"/>
                  </a:lnTo>
                  <a:lnTo>
                    <a:pt x="972337" y="63500"/>
                  </a:lnTo>
                  <a:lnTo>
                    <a:pt x="1035837" y="95250"/>
                  </a:lnTo>
                  <a:lnTo>
                    <a:pt x="972337" y="1270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/>
          <p:cNvGrpSpPr/>
          <p:nvPr/>
        </p:nvGrpSpPr>
        <p:grpSpPr>
          <a:xfrm>
            <a:off x="7353948" y="2846463"/>
            <a:ext cx="2114550" cy="558800"/>
            <a:chOff x="7353948" y="2846463"/>
            <a:chExt cx="2114550" cy="558800"/>
          </a:xfrm>
        </p:grpSpPr>
        <p:sp>
          <p:nvSpPr>
            <p:cNvPr id="24" name="object 24"/>
            <p:cNvSpPr/>
            <p:nvPr/>
          </p:nvSpPr>
          <p:spPr>
            <a:xfrm>
              <a:off x="7360920" y="2852928"/>
              <a:ext cx="2100580" cy="547370"/>
            </a:xfrm>
            <a:custGeom>
              <a:avLst/>
              <a:gdLst/>
              <a:ahLst/>
              <a:cxnLst/>
              <a:rect l="l" t="t" r="r" b="b"/>
              <a:pathLst>
                <a:path w="2100579" h="547370">
                  <a:moveTo>
                    <a:pt x="2010155" y="547116"/>
                  </a:moveTo>
                  <a:lnTo>
                    <a:pt x="89915" y="547116"/>
                  </a:lnTo>
                  <a:lnTo>
                    <a:pt x="54731" y="539749"/>
                  </a:lnTo>
                  <a:lnTo>
                    <a:pt x="25984" y="520117"/>
                  </a:lnTo>
                  <a:lnTo>
                    <a:pt x="6723" y="491125"/>
                  </a:lnTo>
                  <a:lnTo>
                    <a:pt x="0" y="455675"/>
                  </a:lnTo>
                  <a:lnTo>
                    <a:pt x="0" y="91440"/>
                  </a:lnTo>
                  <a:lnTo>
                    <a:pt x="6723" y="55726"/>
                  </a:lnTo>
                  <a:lnTo>
                    <a:pt x="25984" y="26646"/>
                  </a:lnTo>
                  <a:lnTo>
                    <a:pt x="54731" y="7102"/>
                  </a:lnTo>
                  <a:lnTo>
                    <a:pt x="89915" y="0"/>
                  </a:lnTo>
                  <a:lnTo>
                    <a:pt x="2010155" y="0"/>
                  </a:lnTo>
                  <a:lnTo>
                    <a:pt x="2045347" y="7102"/>
                  </a:lnTo>
                  <a:lnTo>
                    <a:pt x="2074097" y="26646"/>
                  </a:lnTo>
                  <a:lnTo>
                    <a:pt x="2093355" y="55726"/>
                  </a:lnTo>
                  <a:lnTo>
                    <a:pt x="2100072" y="91440"/>
                  </a:lnTo>
                  <a:lnTo>
                    <a:pt x="2100072" y="455675"/>
                  </a:lnTo>
                  <a:lnTo>
                    <a:pt x="2093355" y="491125"/>
                  </a:lnTo>
                  <a:lnTo>
                    <a:pt x="2074097" y="520117"/>
                  </a:lnTo>
                  <a:lnTo>
                    <a:pt x="2045347" y="539749"/>
                  </a:lnTo>
                  <a:lnTo>
                    <a:pt x="2010155" y="547116"/>
                  </a:lnTo>
                  <a:close/>
                </a:path>
              </a:pathLst>
            </a:custGeom>
            <a:solidFill>
              <a:srgbClr val="F9F7D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7353948" y="2846463"/>
              <a:ext cx="2114550" cy="558800"/>
            </a:xfrm>
            <a:custGeom>
              <a:avLst/>
              <a:gdLst/>
              <a:ahLst/>
              <a:cxnLst/>
              <a:rect l="l" t="t" r="r" b="b"/>
              <a:pathLst>
                <a:path w="2114550" h="558800">
                  <a:moveTo>
                    <a:pt x="2036292" y="557530"/>
                  </a:moveTo>
                  <a:lnTo>
                    <a:pt x="77736" y="557530"/>
                  </a:lnTo>
                  <a:lnTo>
                    <a:pt x="68389" y="554990"/>
                  </a:lnTo>
                  <a:lnTo>
                    <a:pt x="63855" y="552449"/>
                  </a:lnTo>
                  <a:lnTo>
                    <a:pt x="55105" y="549909"/>
                  </a:lnTo>
                  <a:lnTo>
                    <a:pt x="31813" y="533399"/>
                  </a:lnTo>
                  <a:lnTo>
                    <a:pt x="28435" y="530859"/>
                  </a:lnTo>
                  <a:lnTo>
                    <a:pt x="7543" y="499109"/>
                  </a:lnTo>
                  <a:lnTo>
                    <a:pt x="5791" y="495299"/>
                  </a:lnTo>
                  <a:lnTo>
                    <a:pt x="4254" y="490219"/>
                  </a:lnTo>
                  <a:lnTo>
                    <a:pt x="2946" y="486409"/>
                  </a:lnTo>
                  <a:lnTo>
                    <a:pt x="1854" y="481330"/>
                  </a:lnTo>
                  <a:lnTo>
                    <a:pt x="1003" y="476249"/>
                  </a:lnTo>
                  <a:lnTo>
                    <a:pt x="380" y="471169"/>
                  </a:lnTo>
                  <a:lnTo>
                    <a:pt x="0" y="466090"/>
                  </a:lnTo>
                  <a:lnTo>
                    <a:pt x="0" y="91439"/>
                  </a:lnTo>
                  <a:lnTo>
                    <a:pt x="5791" y="63500"/>
                  </a:lnTo>
                  <a:lnTo>
                    <a:pt x="7543" y="58419"/>
                  </a:lnTo>
                  <a:lnTo>
                    <a:pt x="9486" y="54610"/>
                  </a:lnTo>
                  <a:lnTo>
                    <a:pt x="11645" y="50800"/>
                  </a:lnTo>
                  <a:lnTo>
                    <a:pt x="13995" y="45719"/>
                  </a:lnTo>
                  <a:lnTo>
                    <a:pt x="16535" y="41910"/>
                  </a:lnTo>
                  <a:lnTo>
                    <a:pt x="19253" y="38100"/>
                  </a:lnTo>
                  <a:lnTo>
                    <a:pt x="22136" y="34289"/>
                  </a:lnTo>
                  <a:lnTo>
                    <a:pt x="25209" y="31750"/>
                  </a:lnTo>
                  <a:lnTo>
                    <a:pt x="28435" y="27939"/>
                  </a:lnTo>
                  <a:lnTo>
                    <a:pt x="59423" y="7619"/>
                  </a:lnTo>
                  <a:lnTo>
                    <a:pt x="63855" y="5080"/>
                  </a:lnTo>
                  <a:lnTo>
                    <a:pt x="73012" y="2539"/>
                  </a:lnTo>
                  <a:lnTo>
                    <a:pt x="82537" y="0"/>
                  </a:lnTo>
                  <a:lnTo>
                    <a:pt x="2031491" y="0"/>
                  </a:lnTo>
                  <a:lnTo>
                    <a:pt x="2041016" y="2539"/>
                  </a:lnTo>
                  <a:lnTo>
                    <a:pt x="2050173" y="5080"/>
                  </a:lnTo>
                  <a:lnTo>
                    <a:pt x="2054605" y="7619"/>
                  </a:lnTo>
                  <a:lnTo>
                    <a:pt x="2058924" y="8889"/>
                  </a:lnTo>
                  <a:lnTo>
                    <a:pt x="2063127" y="11430"/>
                  </a:lnTo>
                  <a:lnTo>
                    <a:pt x="2065172" y="12700"/>
                  </a:lnTo>
                  <a:lnTo>
                    <a:pt x="84607" y="12700"/>
                  </a:lnTo>
                  <a:lnTo>
                    <a:pt x="80124" y="13969"/>
                  </a:lnTo>
                  <a:lnTo>
                    <a:pt x="80429" y="13969"/>
                  </a:lnTo>
                  <a:lnTo>
                    <a:pt x="76022" y="15239"/>
                  </a:lnTo>
                  <a:lnTo>
                    <a:pt x="72301" y="15239"/>
                  </a:lnTo>
                  <a:lnTo>
                    <a:pt x="68071" y="17780"/>
                  </a:lnTo>
                  <a:lnTo>
                    <a:pt x="68364" y="17780"/>
                  </a:lnTo>
                  <a:lnTo>
                    <a:pt x="64223" y="19050"/>
                  </a:lnTo>
                  <a:lnTo>
                    <a:pt x="64515" y="19050"/>
                  </a:lnTo>
                  <a:lnTo>
                    <a:pt x="60477" y="20319"/>
                  </a:lnTo>
                  <a:lnTo>
                    <a:pt x="60756" y="20319"/>
                  </a:lnTo>
                  <a:lnTo>
                    <a:pt x="56819" y="22860"/>
                  </a:lnTo>
                  <a:lnTo>
                    <a:pt x="57099" y="22860"/>
                  </a:lnTo>
                  <a:lnTo>
                    <a:pt x="53276" y="24130"/>
                  </a:lnTo>
                  <a:lnTo>
                    <a:pt x="53543" y="24130"/>
                  </a:lnTo>
                  <a:lnTo>
                    <a:pt x="49834" y="26669"/>
                  </a:lnTo>
                  <a:lnTo>
                    <a:pt x="50088" y="26669"/>
                  </a:lnTo>
                  <a:lnTo>
                    <a:pt x="46520" y="29210"/>
                  </a:lnTo>
                  <a:lnTo>
                    <a:pt x="46761" y="29210"/>
                  </a:lnTo>
                  <a:lnTo>
                    <a:pt x="43319" y="31750"/>
                  </a:lnTo>
                  <a:lnTo>
                    <a:pt x="43548" y="31750"/>
                  </a:lnTo>
                  <a:lnTo>
                    <a:pt x="40246" y="34289"/>
                  </a:lnTo>
                  <a:lnTo>
                    <a:pt x="40474" y="34289"/>
                  </a:lnTo>
                  <a:lnTo>
                    <a:pt x="37299" y="36830"/>
                  </a:lnTo>
                  <a:lnTo>
                    <a:pt x="37515" y="36830"/>
                  </a:lnTo>
                  <a:lnTo>
                    <a:pt x="34505" y="39369"/>
                  </a:lnTo>
                  <a:lnTo>
                    <a:pt x="34709" y="39369"/>
                  </a:lnTo>
                  <a:lnTo>
                    <a:pt x="31838" y="43180"/>
                  </a:lnTo>
                  <a:lnTo>
                    <a:pt x="32029" y="43180"/>
                  </a:lnTo>
                  <a:lnTo>
                    <a:pt x="29324" y="45719"/>
                  </a:lnTo>
                  <a:lnTo>
                    <a:pt x="29514" y="45719"/>
                  </a:lnTo>
                  <a:lnTo>
                    <a:pt x="26962" y="49530"/>
                  </a:lnTo>
                  <a:lnTo>
                    <a:pt x="27139" y="49530"/>
                  </a:lnTo>
                  <a:lnTo>
                    <a:pt x="24764" y="53339"/>
                  </a:lnTo>
                  <a:lnTo>
                    <a:pt x="24930" y="53339"/>
                  </a:lnTo>
                  <a:lnTo>
                    <a:pt x="23465" y="55880"/>
                  </a:lnTo>
                  <a:lnTo>
                    <a:pt x="22885" y="55880"/>
                  </a:lnTo>
                  <a:lnTo>
                    <a:pt x="20866" y="59689"/>
                  </a:lnTo>
                  <a:lnTo>
                    <a:pt x="21005" y="59689"/>
                  </a:lnTo>
                  <a:lnTo>
                    <a:pt x="19176" y="63500"/>
                  </a:lnTo>
                  <a:lnTo>
                    <a:pt x="17665" y="67310"/>
                  </a:lnTo>
                  <a:lnTo>
                    <a:pt x="16700" y="71119"/>
                  </a:lnTo>
                  <a:lnTo>
                    <a:pt x="16433" y="71119"/>
                  </a:lnTo>
                  <a:lnTo>
                    <a:pt x="15509" y="74930"/>
                  </a:lnTo>
                  <a:lnTo>
                    <a:pt x="15278" y="74930"/>
                  </a:lnTo>
                  <a:lnTo>
                    <a:pt x="14262" y="80010"/>
                  </a:lnTo>
                  <a:lnTo>
                    <a:pt x="13525" y="83819"/>
                  </a:lnTo>
                  <a:lnTo>
                    <a:pt x="13138" y="87630"/>
                  </a:lnTo>
                  <a:lnTo>
                    <a:pt x="12687" y="92710"/>
                  </a:lnTo>
                  <a:lnTo>
                    <a:pt x="12674" y="466090"/>
                  </a:lnTo>
                  <a:lnTo>
                    <a:pt x="13030" y="469899"/>
                  </a:lnTo>
                  <a:lnTo>
                    <a:pt x="13576" y="474980"/>
                  </a:lnTo>
                  <a:lnTo>
                    <a:pt x="13725" y="474980"/>
                  </a:lnTo>
                  <a:lnTo>
                    <a:pt x="14325" y="478790"/>
                  </a:lnTo>
                  <a:lnTo>
                    <a:pt x="15278" y="482599"/>
                  </a:lnTo>
                  <a:lnTo>
                    <a:pt x="16433" y="486409"/>
                  </a:lnTo>
                  <a:lnTo>
                    <a:pt x="17767" y="490219"/>
                  </a:lnTo>
                  <a:lnTo>
                    <a:pt x="19291" y="494030"/>
                  </a:lnTo>
                  <a:lnTo>
                    <a:pt x="21005" y="497840"/>
                  </a:lnTo>
                  <a:lnTo>
                    <a:pt x="20866" y="497840"/>
                  </a:lnTo>
                  <a:lnTo>
                    <a:pt x="22885" y="501649"/>
                  </a:lnTo>
                  <a:lnTo>
                    <a:pt x="22732" y="501649"/>
                  </a:lnTo>
                  <a:lnTo>
                    <a:pt x="24930" y="505459"/>
                  </a:lnTo>
                  <a:lnTo>
                    <a:pt x="24764" y="505459"/>
                  </a:lnTo>
                  <a:lnTo>
                    <a:pt x="27139" y="509269"/>
                  </a:lnTo>
                  <a:lnTo>
                    <a:pt x="26962" y="509269"/>
                  </a:lnTo>
                  <a:lnTo>
                    <a:pt x="29514" y="511809"/>
                  </a:lnTo>
                  <a:lnTo>
                    <a:pt x="29324" y="511809"/>
                  </a:lnTo>
                  <a:lnTo>
                    <a:pt x="32029" y="515619"/>
                  </a:lnTo>
                  <a:lnTo>
                    <a:pt x="31838" y="515619"/>
                  </a:lnTo>
                  <a:lnTo>
                    <a:pt x="34709" y="518159"/>
                  </a:lnTo>
                  <a:lnTo>
                    <a:pt x="34505" y="518159"/>
                  </a:lnTo>
                  <a:lnTo>
                    <a:pt x="37515" y="521969"/>
                  </a:lnTo>
                  <a:lnTo>
                    <a:pt x="38358" y="521969"/>
                  </a:lnTo>
                  <a:lnTo>
                    <a:pt x="40474" y="524509"/>
                  </a:lnTo>
                  <a:lnTo>
                    <a:pt x="40246" y="524509"/>
                  </a:lnTo>
                  <a:lnTo>
                    <a:pt x="43548" y="527049"/>
                  </a:lnTo>
                  <a:lnTo>
                    <a:pt x="43319" y="527049"/>
                  </a:lnTo>
                  <a:lnTo>
                    <a:pt x="46761" y="529590"/>
                  </a:lnTo>
                  <a:lnTo>
                    <a:pt x="46520" y="529590"/>
                  </a:lnTo>
                  <a:lnTo>
                    <a:pt x="50088" y="532130"/>
                  </a:lnTo>
                  <a:lnTo>
                    <a:pt x="49834" y="532130"/>
                  </a:lnTo>
                  <a:lnTo>
                    <a:pt x="53543" y="534669"/>
                  </a:lnTo>
                  <a:lnTo>
                    <a:pt x="55187" y="534669"/>
                  </a:lnTo>
                  <a:lnTo>
                    <a:pt x="57099" y="535940"/>
                  </a:lnTo>
                  <a:lnTo>
                    <a:pt x="56819" y="535940"/>
                  </a:lnTo>
                  <a:lnTo>
                    <a:pt x="60756" y="538480"/>
                  </a:lnTo>
                  <a:lnTo>
                    <a:pt x="62496" y="538480"/>
                  </a:lnTo>
                  <a:lnTo>
                    <a:pt x="64515" y="539749"/>
                  </a:lnTo>
                  <a:lnTo>
                    <a:pt x="64223" y="539749"/>
                  </a:lnTo>
                  <a:lnTo>
                    <a:pt x="68364" y="541019"/>
                  </a:lnTo>
                  <a:lnTo>
                    <a:pt x="68071" y="541019"/>
                  </a:lnTo>
                  <a:lnTo>
                    <a:pt x="72301" y="542290"/>
                  </a:lnTo>
                  <a:lnTo>
                    <a:pt x="72008" y="542290"/>
                  </a:lnTo>
                  <a:lnTo>
                    <a:pt x="76326" y="543559"/>
                  </a:lnTo>
                  <a:lnTo>
                    <a:pt x="76022" y="543559"/>
                  </a:lnTo>
                  <a:lnTo>
                    <a:pt x="80429" y="544830"/>
                  </a:lnTo>
                  <a:lnTo>
                    <a:pt x="84289" y="544830"/>
                  </a:lnTo>
                  <a:lnTo>
                    <a:pt x="88861" y="546099"/>
                  </a:lnTo>
                  <a:lnTo>
                    <a:pt x="2065172" y="546099"/>
                  </a:lnTo>
                  <a:lnTo>
                    <a:pt x="2063127" y="547369"/>
                  </a:lnTo>
                  <a:lnTo>
                    <a:pt x="2058924" y="549909"/>
                  </a:lnTo>
                  <a:lnTo>
                    <a:pt x="2050173" y="552449"/>
                  </a:lnTo>
                  <a:lnTo>
                    <a:pt x="2045639" y="554990"/>
                  </a:lnTo>
                  <a:lnTo>
                    <a:pt x="2036292" y="557530"/>
                  </a:lnTo>
                  <a:close/>
                </a:path>
                <a:path w="2114550" h="558800">
                  <a:moveTo>
                    <a:pt x="2091296" y="57150"/>
                  </a:moveTo>
                  <a:lnTo>
                    <a:pt x="2089099" y="53339"/>
                  </a:lnTo>
                  <a:lnTo>
                    <a:pt x="2089264" y="53339"/>
                  </a:lnTo>
                  <a:lnTo>
                    <a:pt x="2086889" y="49530"/>
                  </a:lnTo>
                  <a:lnTo>
                    <a:pt x="2087054" y="49530"/>
                  </a:lnTo>
                  <a:lnTo>
                    <a:pt x="2084514" y="45719"/>
                  </a:lnTo>
                  <a:lnTo>
                    <a:pt x="2084704" y="45719"/>
                  </a:lnTo>
                  <a:lnTo>
                    <a:pt x="2081999" y="43180"/>
                  </a:lnTo>
                  <a:lnTo>
                    <a:pt x="2082190" y="43180"/>
                  </a:lnTo>
                  <a:lnTo>
                    <a:pt x="2079320" y="39369"/>
                  </a:lnTo>
                  <a:lnTo>
                    <a:pt x="2079523" y="39369"/>
                  </a:lnTo>
                  <a:lnTo>
                    <a:pt x="2076513" y="36830"/>
                  </a:lnTo>
                  <a:lnTo>
                    <a:pt x="2076729" y="36830"/>
                  </a:lnTo>
                  <a:lnTo>
                    <a:pt x="2073554" y="34289"/>
                  </a:lnTo>
                  <a:lnTo>
                    <a:pt x="2073782" y="34289"/>
                  </a:lnTo>
                  <a:lnTo>
                    <a:pt x="2070480" y="31750"/>
                  </a:lnTo>
                  <a:lnTo>
                    <a:pt x="2070709" y="31750"/>
                  </a:lnTo>
                  <a:lnTo>
                    <a:pt x="2067267" y="29210"/>
                  </a:lnTo>
                  <a:lnTo>
                    <a:pt x="2067509" y="29210"/>
                  </a:lnTo>
                  <a:lnTo>
                    <a:pt x="2063940" y="26669"/>
                  </a:lnTo>
                  <a:lnTo>
                    <a:pt x="2064194" y="26669"/>
                  </a:lnTo>
                  <a:lnTo>
                    <a:pt x="2060486" y="24130"/>
                  </a:lnTo>
                  <a:lnTo>
                    <a:pt x="2060752" y="24130"/>
                  </a:lnTo>
                  <a:lnTo>
                    <a:pt x="2056930" y="22860"/>
                  </a:lnTo>
                  <a:lnTo>
                    <a:pt x="2057209" y="22860"/>
                  </a:lnTo>
                  <a:lnTo>
                    <a:pt x="2053272" y="20319"/>
                  </a:lnTo>
                  <a:lnTo>
                    <a:pt x="2053551" y="20319"/>
                  </a:lnTo>
                  <a:lnTo>
                    <a:pt x="2049513" y="19050"/>
                  </a:lnTo>
                  <a:lnTo>
                    <a:pt x="2049805" y="19050"/>
                  </a:lnTo>
                  <a:lnTo>
                    <a:pt x="2045665" y="17780"/>
                  </a:lnTo>
                  <a:lnTo>
                    <a:pt x="2045957" y="17780"/>
                  </a:lnTo>
                  <a:lnTo>
                    <a:pt x="2041728" y="15239"/>
                  </a:lnTo>
                  <a:lnTo>
                    <a:pt x="2038007" y="15239"/>
                  </a:lnTo>
                  <a:lnTo>
                    <a:pt x="2033600" y="13969"/>
                  </a:lnTo>
                  <a:lnTo>
                    <a:pt x="2033904" y="13969"/>
                  </a:lnTo>
                  <a:lnTo>
                    <a:pt x="2029421" y="12700"/>
                  </a:lnTo>
                  <a:lnTo>
                    <a:pt x="2065172" y="12700"/>
                  </a:lnTo>
                  <a:lnTo>
                    <a:pt x="2088819" y="31750"/>
                  </a:lnTo>
                  <a:lnTo>
                    <a:pt x="2091893" y="34289"/>
                  </a:lnTo>
                  <a:lnTo>
                    <a:pt x="2094776" y="38100"/>
                  </a:lnTo>
                  <a:lnTo>
                    <a:pt x="2097493" y="41910"/>
                  </a:lnTo>
                  <a:lnTo>
                    <a:pt x="2100033" y="45719"/>
                  </a:lnTo>
                  <a:lnTo>
                    <a:pt x="2102383" y="50800"/>
                  </a:lnTo>
                  <a:lnTo>
                    <a:pt x="2104542" y="54610"/>
                  </a:lnTo>
                  <a:lnTo>
                    <a:pt x="2105190" y="55880"/>
                  </a:lnTo>
                  <a:lnTo>
                    <a:pt x="2091143" y="55880"/>
                  </a:lnTo>
                  <a:lnTo>
                    <a:pt x="2091296" y="57150"/>
                  </a:lnTo>
                  <a:close/>
                </a:path>
                <a:path w="2114550" h="558800">
                  <a:moveTo>
                    <a:pt x="72008" y="16510"/>
                  </a:moveTo>
                  <a:lnTo>
                    <a:pt x="72301" y="15239"/>
                  </a:lnTo>
                  <a:lnTo>
                    <a:pt x="76326" y="15239"/>
                  </a:lnTo>
                  <a:lnTo>
                    <a:pt x="72008" y="16510"/>
                  </a:lnTo>
                  <a:close/>
                </a:path>
                <a:path w="2114550" h="558800">
                  <a:moveTo>
                    <a:pt x="2042020" y="16510"/>
                  </a:moveTo>
                  <a:lnTo>
                    <a:pt x="2037702" y="15239"/>
                  </a:lnTo>
                  <a:lnTo>
                    <a:pt x="2041728" y="15239"/>
                  </a:lnTo>
                  <a:lnTo>
                    <a:pt x="2042020" y="16510"/>
                  </a:lnTo>
                  <a:close/>
                </a:path>
                <a:path w="2114550" h="558800">
                  <a:moveTo>
                    <a:pt x="22732" y="57150"/>
                  </a:moveTo>
                  <a:lnTo>
                    <a:pt x="22885" y="55880"/>
                  </a:lnTo>
                  <a:lnTo>
                    <a:pt x="23465" y="55880"/>
                  </a:lnTo>
                  <a:lnTo>
                    <a:pt x="22732" y="57150"/>
                  </a:lnTo>
                  <a:close/>
                </a:path>
                <a:path w="2114550" h="558800">
                  <a:moveTo>
                    <a:pt x="2097684" y="72389"/>
                  </a:moveTo>
                  <a:lnTo>
                    <a:pt x="2096261" y="67310"/>
                  </a:lnTo>
                  <a:lnTo>
                    <a:pt x="2094725" y="63500"/>
                  </a:lnTo>
                  <a:lnTo>
                    <a:pt x="2093023" y="59689"/>
                  </a:lnTo>
                  <a:lnTo>
                    <a:pt x="2093163" y="59689"/>
                  </a:lnTo>
                  <a:lnTo>
                    <a:pt x="2091143" y="55880"/>
                  </a:lnTo>
                  <a:lnTo>
                    <a:pt x="2105190" y="55880"/>
                  </a:lnTo>
                  <a:lnTo>
                    <a:pt x="2106485" y="58419"/>
                  </a:lnTo>
                  <a:lnTo>
                    <a:pt x="2108238" y="63500"/>
                  </a:lnTo>
                  <a:lnTo>
                    <a:pt x="2109774" y="67310"/>
                  </a:lnTo>
                  <a:lnTo>
                    <a:pt x="2110755" y="71119"/>
                  </a:lnTo>
                  <a:lnTo>
                    <a:pt x="2097595" y="71119"/>
                  </a:lnTo>
                  <a:lnTo>
                    <a:pt x="2097684" y="72389"/>
                  </a:lnTo>
                  <a:close/>
                </a:path>
                <a:path w="2114550" h="558800">
                  <a:moveTo>
                    <a:pt x="16344" y="72389"/>
                  </a:moveTo>
                  <a:lnTo>
                    <a:pt x="16433" y="71119"/>
                  </a:lnTo>
                  <a:lnTo>
                    <a:pt x="16700" y="71119"/>
                  </a:lnTo>
                  <a:lnTo>
                    <a:pt x="16344" y="72389"/>
                  </a:lnTo>
                  <a:close/>
                </a:path>
                <a:path w="2114550" h="558800">
                  <a:moveTo>
                    <a:pt x="2098827" y="76200"/>
                  </a:moveTo>
                  <a:lnTo>
                    <a:pt x="2097595" y="71119"/>
                  </a:lnTo>
                  <a:lnTo>
                    <a:pt x="2110755" y="71119"/>
                  </a:lnTo>
                  <a:lnTo>
                    <a:pt x="2111082" y="72389"/>
                  </a:lnTo>
                  <a:lnTo>
                    <a:pt x="2111629" y="74930"/>
                  </a:lnTo>
                  <a:lnTo>
                    <a:pt x="2098751" y="74930"/>
                  </a:lnTo>
                  <a:lnTo>
                    <a:pt x="2098827" y="76200"/>
                  </a:lnTo>
                  <a:close/>
                </a:path>
                <a:path w="2114550" h="558800">
                  <a:moveTo>
                    <a:pt x="15201" y="76200"/>
                  </a:moveTo>
                  <a:lnTo>
                    <a:pt x="15278" y="74930"/>
                  </a:lnTo>
                  <a:lnTo>
                    <a:pt x="15509" y="74930"/>
                  </a:lnTo>
                  <a:lnTo>
                    <a:pt x="15201" y="76200"/>
                  </a:lnTo>
                  <a:close/>
                </a:path>
                <a:path w="2114550" h="558800">
                  <a:moveTo>
                    <a:pt x="2113181" y="474980"/>
                  </a:moveTo>
                  <a:lnTo>
                    <a:pt x="2100453" y="474980"/>
                  </a:lnTo>
                  <a:lnTo>
                    <a:pt x="2101037" y="469899"/>
                  </a:lnTo>
                  <a:lnTo>
                    <a:pt x="2101354" y="466090"/>
                  </a:lnTo>
                  <a:lnTo>
                    <a:pt x="2101329" y="92710"/>
                  </a:lnTo>
                  <a:lnTo>
                    <a:pt x="2101265" y="91439"/>
                  </a:lnTo>
                  <a:lnTo>
                    <a:pt x="2100999" y="87630"/>
                  </a:lnTo>
                  <a:lnTo>
                    <a:pt x="2100453" y="83819"/>
                  </a:lnTo>
                  <a:lnTo>
                    <a:pt x="2099703" y="80010"/>
                  </a:lnTo>
                  <a:lnTo>
                    <a:pt x="2098751" y="74930"/>
                  </a:lnTo>
                  <a:lnTo>
                    <a:pt x="2111629" y="74930"/>
                  </a:lnTo>
                  <a:lnTo>
                    <a:pt x="2112175" y="77469"/>
                  </a:lnTo>
                  <a:lnTo>
                    <a:pt x="2113648" y="86360"/>
                  </a:lnTo>
                  <a:lnTo>
                    <a:pt x="2114029" y="91439"/>
                  </a:lnTo>
                  <a:lnTo>
                    <a:pt x="2114029" y="466090"/>
                  </a:lnTo>
                  <a:lnTo>
                    <a:pt x="2113648" y="471169"/>
                  </a:lnTo>
                  <a:lnTo>
                    <a:pt x="2113181" y="474980"/>
                  </a:lnTo>
                  <a:close/>
                </a:path>
                <a:path w="2114550" h="558800">
                  <a:moveTo>
                    <a:pt x="12992" y="88900"/>
                  </a:moveTo>
                  <a:lnTo>
                    <a:pt x="13030" y="87630"/>
                  </a:lnTo>
                  <a:lnTo>
                    <a:pt x="12992" y="88900"/>
                  </a:lnTo>
                  <a:close/>
                </a:path>
                <a:path w="2114550" h="558800">
                  <a:moveTo>
                    <a:pt x="2101037" y="88900"/>
                  </a:moveTo>
                  <a:lnTo>
                    <a:pt x="2100891" y="87630"/>
                  </a:lnTo>
                  <a:lnTo>
                    <a:pt x="2101037" y="88900"/>
                  </a:lnTo>
                  <a:close/>
                </a:path>
                <a:path w="2114550" h="558800">
                  <a:moveTo>
                    <a:pt x="13725" y="474980"/>
                  </a:moveTo>
                  <a:lnTo>
                    <a:pt x="13576" y="474980"/>
                  </a:lnTo>
                  <a:lnTo>
                    <a:pt x="13525" y="473709"/>
                  </a:lnTo>
                  <a:lnTo>
                    <a:pt x="13725" y="474980"/>
                  </a:lnTo>
                  <a:close/>
                </a:path>
                <a:path w="2114550" h="558800">
                  <a:moveTo>
                    <a:pt x="2092854" y="521969"/>
                  </a:moveTo>
                  <a:lnTo>
                    <a:pt x="2076513" y="521969"/>
                  </a:lnTo>
                  <a:lnTo>
                    <a:pt x="2079523" y="518159"/>
                  </a:lnTo>
                  <a:lnTo>
                    <a:pt x="2079320" y="518159"/>
                  </a:lnTo>
                  <a:lnTo>
                    <a:pt x="2082190" y="515619"/>
                  </a:lnTo>
                  <a:lnTo>
                    <a:pt x="2081999" y="515619"/>
                  </a:lnTo>
                  <a:lnTo>
                    <a:pt x="2084704" y="511809"/>
                  </a:lnTo>
                  <a:lnTo>
                    <a:pt x="2084514" y="511809"/>
                  </a:lnTo>
                  <a:lnTo>
                    <a:pt x="2087054" y="509269"/>
                  </a:lnTo>
                  <a:lnTo>
                    <a:pt x="2086889" y="509269"/>
                  </a:lnTo>
                  <a:lnTo>
                    <a:pt x="2089264" y="505459"/>
                  </a:lnTo>
                  <a:lnTo>
                    <a:pt x="2089099" y="505459"/>
                  </a:lnTo>
                  <a:lnTo>
                    <a:pt x="2091296" y="501649"/>
                  </a:lnTo>
                  <a:lnTo>
                    <a:pt x="2091143" y="501649"/>
                  </a:lnTo>
                  <a:lnTo>
                    <a:pt x="2093163" y="497840"/>
                  </a:lnTo>
                  <a:lnTo>
                    <a:pt x="2093023" y="497840"/>
                  </a:lnTo>
                  <a:lnTo>
                    <a:pt x="2094852" y="494030"/>
                  </a:lnTo>
                  <a:lnTo>
                    <a:pt x="2096363" y="490219"/>
                  </a:lnTo>
                  <a:lnTo>
                    <a:pt x="2097684" y="486409"/>
                  </a:lnTo>
                  <a:lnTo>
                    <a:pt x="2098827" y="482599"/>
                  </a:lnTo>
                  <a:lnTo>
                    <a:pt x="2099767" y="478790"/>
                  </a:lnTo>
                  <a:lnTo>
                    <a:pt x="2100503" y="473709"/>
                  </a:lnTo>
                  <a:lnTo>
                    <a:pt x="2100453" y="474980"/>
                  </a:lnTo>
                  <a:lnTo>
                    <a:pt x="2113181" y="474980"/>
                  </a:lnTo>
                  <a:lnTo>
                    <a:pt x="2113026" y="476249"/>
                  </a:lnTo>
                  <a:lnTo>
                    <a:pt x="2112175" y="481330"/>
                  </a:lnTo>
                  <a:lnTo>
                    <a:pt x="2111082" y="486409"/>
                  </a:lnTo>
                  <a:lnTo>
                    <a:pt x="2109774" y="490219"/>
                  </a:lnTo>
                  <a:lnTo>
                    <a:pt x="2108238" y="495299"/>
                  </a:lnTo>
                  <a:lnTo>
                    <a:pt x="2106485" y="499109"/>
                  </a:lnTo>
                  <a:lnTo>
                    <a:pt x="2104542" y="504190"/>
                  </a:lnTo>
                  <a:lnTo>
                    <a:pt x="2102383" y="507999"/>
                  </a:lnTo>
                  <a:lnTo>
                    <a:pt x="2100033" y="511809"/>
                  </a:lnTo>
                  <a:lnTo>
                    <a:pt x="2097493" y="515619"/>
                  </a:lnTo>
                  <a:lnTo>
                    <a:pt x="2094776" y="519430"/>
                  </a:lnTo>
                  <a:lnTo>
                    <a:pt x="2092854" y="521969"/>
                  </a:lnTo>
                  <a:close/>
                </a:path>
                <a:path w="2114550" h="558800">
                  <a:moveTo>
                    <a:pt x="38358" y="521969"/>
                  </a:moveTo>
                  <a:lnTo>
                    <a:pt x="37515" y="521969"/>
                  </a:lnTo>
                  <a:lnTo>
                    <a:pt x="37299" y="520699"/>
                  </a:lnTo>
                  <a:lnTo>
                    <a:pt x="38358" y="521969"/>
                  </a:lnTo>
                  <a:close/>
                </a:path>
                <a:path w="2114550" h="558800">
                  <a:moveTo>
                    <a:pt x="2081034" y="534669"/>
                  </a:moveTo>
                  <a:lnTo>
                    <a:pt x="2060486" y="534669"/>
                  </a:lnTo>
                  <a:lnTo>
                    <a:pt x="2064194" y="532130"/>
                  </a:lnTo>
                  <a:lnTo>
                    <a:pt x="2063940" y="532130"/>
                  </a:lnTo>
                  <a:lnTo>
                    <a:pt x="2067509" y="529590"/>
                  </a:lnTo>
                  <a:lnTo>
                    <a:pt x="2067267" y="529590"/>
                  </a:lnTo>
                  <a:lnTo>
                    <a:pt x="2070709" y="527049"/>
                  </a:lnTo>
                  <a:lnTo>
                    <a:pt x="2070480" y="527049"/>
                  </a:lnTo>
                  <a:lnTo>
                    <a:pt x="2073782" y="524509"/>
                  </a:lnTo>
                  <a:lnTo>
                    <a:pt x="2073554" y="524509"/>
                  </a:lnTo>
                  <a:lnTo>
                    <a:pt x="2076729" y="520699"/>
                  </a:lnTo>
                  <a:lnTo>
                    <a:pt x="2076513" y="521969"/>
                  </a:lnTo>
                  <a:lnTo>
                    <a:pt x="2092854" y="521969"/>
                  </a:lnTo>
                  <a:lnTo>
                    <a:pt x="2091893" y="523240"/>
                  </a:lnTo>
                  <a:lnTo>
                    <a:pt x="2088819" y="527049"/>
                  </a:lnTo>
                  <a:lnTo>
                    <a:pt x="2085593" y="530859"/>
                  </a:lnTo>
                  <a:lnTo>
                    <a:pt x="2082215" y="533399"/>
                  </a:lnTo>
                  <a:lnTo>
                    <a:pt x="2081034" y="534669"/>
                  </a:lnTo>
                  <a:close/>
                </a:path>
                <a:path w="2114550" h="558800">
                  <a:moveTo>
                    <a:pt x="55187" y="534669"/>
                  </a:moveTo>
                  <a:lnTo>
                    <a:pt x="53543" y="534669"/>
                  </a:lnTo>
                  <a:lnTo>
                    <a:pt x="53276" y="533399"/>
                  </a:lnTo>
                  <a:lnTo>
                    <a:pt x="55187" y="534669"/>
                  </a:lnTo>
                  <a:close/>
                </a:path>
                <a:path w="2114550" h="558800">
                  <a:moveTo>
                    <a:pt x="2076830" y="538480"/>
                  </a:moveTo>
                  <a:lnTo>
                    <a:pt x="2053272" y="538480"/>
                  </a:lnTo>
                  <a:lnTo>
                    <a:pt x="2057209" y="535940"/>
                  </a:lnTo>
                  <a:lnTo>
                    <a:pt x="2056930" y="535940"/>
                  </a:lnTo>
                  <a:lnTo>
                    <a:pt x="2060752" y="533399"/>
                  </a:lnTo>
                  <a:lnTo>
                    <a:pt x="2060486" y="534669"/>
                  </a:lnTo>
                  <a:lnTo>
                    <a:pt x="2081034" y="534669"/>
                  </a:lnTo>
                  <a:lnTo>
                    <a:pt x="2078672" y="537209"/>
                  </a:lnTo>
                  <a:lnTo>
                    <a:pt x="2076830" y="538480"/>
                  </a:lnTo>
                  <a:close/>
                </a:path>
                <a:path w="2114550" h="558800">
                  <a:moveTo>
                    <a:pt x="62496" y="538480"/>
                  </a:moveTo>
                  <a:lnTo>
                    <a:pt x="60756" y="538480"/>
                  </a:lnTo>
                  <a:lnTo>
                    <a:pt x="60477" y="537209"/>
                  </a:lnTo>
                  <a:lnTo>
                    <a:pt x="62496" y="538480"/>
                  </a:lnTo>
                  <a:close/>
                </a:path>
                <a:path w="2114550" h="558800">
                  <a:moveTo>
                    <a:pt x="2065172" y="546099"/>
                  </a:moveTo>
                  <a:lnTo>
                    <a:pt x="2025167" y="546099"/>
                  </a:lnTo>
                  <a:lnTo>
                    <a:pt x="2029739" y="544830"/>
                  </a:lnTo>
                  <a:lnTo>
                    <a:pt x="2033600" y="544830"/>
                  </a:lnTo>
                  <a:lnTo>
                    <a:pt x="2038007" y="543559"/>
                  </a:lnTo>
                  <a:lnTo>
                    <a:pt x="2037702" y="543559"/>
                  </a:lnTo>
                  <a:lnTo>
                    <a:pt x="2042020" y="542290"/>
                  </a:lnTo>
                  <a:lnTo>
                    <a:pt x="2041728" y="542290"/>
                  </a:lnTo>
                  <a:lnTo>
                    <a:pt x="2045957" y="541019"/>
                  </a:lnTo>
                  <a:lnTo>
                    <a:pt x="2045665" y="541019"/>
                  </a:lnTo>
                  <a:lnTo>
                    <a:pt x="2049805" y="539749"/>
                  </a:lnTo>
                  <a:lnTo>
                    <a:pt x="2049513" y="539749"/>
                  </a:lnTo>
                  <a:lnTo>
                    <a:pt x="2053551" y="537209"/>
                  </a:lnTo>
                  <a:lnTo>
                    <a:pt x="2053272" y="538480"/>
                  </a:lnTo>
                  <a:lnTo>
                    <a:pt x="2076830" y="538480"/>
                  </a:lnTo>
                  <a:lnTo>
                    <a:pt x="2074989" y="539749"/>
                  </a:lnTo>
                  <a:lnTo>
                    <a:pt x="2071166" y="542290"/>
                  </a:lnTo>
                  <a:lnTo>
                    <a:pt x="2067217" y="544830"/>
                  </a:lnTo>
                  <a:lnTo>
                    <a:pt x="2065172" y="546099"/>
                  </a:lnTo>
                  <a:close/>
                </a:path>
                <a:path w="2114550" h="558800">
                  <a:moveTo>
                    <a:pt x="2026615" y="558799"/>
                  </a:moveTo>
                  <a:lnTo>
                    <a:pt x="87414" y="558799"/>
                  </a:lnTo>
                  <a:lnTo>
                    <a:pt x="82537" y="557530"/>
                  </a:lnTo>
                  <a:lnTo>
                    <a:pt x="2031491" y="557530"/>
                  </a:lnTo>
                  <a:lnTo>
                    <a:pt x="2026615" y="558799"/>
                  </a:lnTo>
                  <a:close/>
                </a:path>
              </a:pathLst>
            </a:custGeom>
            <a:solidFill>
              <a:srgbClr val="3D4E7B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/>
          <p:cNvSpPr txBox="1"/>
          <p:nvPr/>
        </p:nvSpPr>
        <p:spPr>
          <a:xfrm>
            <a:off x="7834541" y="2996984"/>
            <a:ext cx="1153160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45">
                <a:latin typeface="Arial MT"/>
                <a:cs typeface="Arial MT"/>
              </a:rPr>
              <a:t>Text </a:t>
            </a:r>
            <a:r>
              <a:rPr dirty="0" sz="1400" spc="-5">
                <a:latin typeface="Arial MT"/>
                <a:cs typeface="Arial MT"/>
              </a:rPr>
              <a:t>Condition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072835" y="3069107"/>
            <a:ext cx="1287780" cy="114300"/>
          </a:xfrm>
          <a:custGeom>
            <a:avLst/>
            <a:gdLst/>
            <a:ahLst/>
            <a:cxnLst/>
            <a:rect l="l" t="t" r="r" b="b"/>
            <a:pathLst>
              <a:path w="1287779" h="114300">
                <a:moveTo>
                  <a:pt x="114300" y="114300"/>
                </a:moveTo>
                <a:lnTo>
                  <a:pt x="0" y="57150"/>
                </a:lnTo>
                <a:lnTo>
                  <a:pt x="114300" y="0"/>
                </a:lnTo>
                <a:lnTo>
                  <a:pt x="114300" y="38100"/>
                </a:lnTo>
                <a:lnTo>
                  <a:pt x="85725" y="38100"/>
                </a:lnTo>
                <a:lnTo>
                  <a:pt x="85725" y="76200"/>
                </a:lnTo>
                <a:lnTo>
                  <a:pt x="114300" y="76200"/>
                </a:lnTo>
                <a:lnTo>
                  <a:pt x="114300" y="114300"/>
                </a:lnTo>
                <a:close/>
              </a:path>
              <a:path w="1287779" h="114300">
                <a:moveTo>
                  <a:pt x="114300" y="76200"/>
                </a:moveTo>
                <a:lnTo>
                  <a:pt x="85725" y="76200"/>
                </a:lnTo>
                <a:lnTo>
                  <a:pt x="85725" y="38100"/>
                </a:lnTo>
                <a:lnTo>
                  <a:pt x="114300" y="38100"/>
                </a:lnTo>
                <a:lnTo>
                  <a:pt x="114300" y="76200"/>
                </a:lnTo>
                <a:close/>
              </a:path>
              <a:path w="1287779" h="114300">
                <a:moveTo>
                  <a:pt x="1287335" y="76200"/>
                </a:moveTo>
                <a:lnTo>
                  <a:pt x="114300" y="76200"/>
                </a:lnTo>
                <a:lnTo>
                  <a:pt x="114300" y="38100"/>
                </a:lnTo>
                <a:lnTo>
                  <a:pt x="1287335" y="38100"/>
                </a:lnTo>
                <a:lnTo>
                  <a:pt x="1287335" y="76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640715" y="734695"/>
            <a:ext cx="2082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原始视频数据切分为</a:t>
            </a:r>
            <a:r>
              <a:rPr dirty="0" sz="1200" spc="5">
                <a:latin typeface="Microsoft YaHei"/>
                <a:cs typeface="Microsoft YaHei"/>
              </a:rPr>
              <a:t> </a:t>
            </a:r>
            <a:r>
              <a:rPr dirty="0" sz="1200">
                <a:latin typeface="SimSun"/>
                <a:cs typeface="SimSun"/>
              </a:rPr>
              <a:t>Patches </a:t>
            </a:r>
            <a:r>
              <a:rPr dirty="0" sz="1200" spc="-585">
                <a:latin typeface="SimSun"/>
                <a:cs typeface="SimSun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通过</a:t>
            </a:r>
            <a:r>
              <a:rPr dirty="0" sz="1200" spc="195">
                <a:latin typeface="Microsoft YaHei"/>
                <a:cs typeface="Microsoft YaHei"/>
              </a:rPr>
              <a:t> </a:t>
            </a:r>
            <a:r>
              <a:rPr dirty="0" sz="1200">
                <a:latin typeface="SimSun"/>
                <a:cs typeface="SimSun"/>
              </a:rPr>
              <a:t>VAE</a:t>
            </a:r>
            <a:r>
              <a:rPr dirty="0" sz="1200" spc="-50">
                <a:latin typeface="SimSun"/>
                <a:cs typeface="SimSun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编码器压缩成低维空 间表示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582034" y="235585"/>
            <a:ext cx="2819400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一图看懂</a:t>
            </a: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S</a:t>
            </a:r>
            <a:r>
              <a:rPr dirty="0" sz="1800" b="1">
                <a:solidFill>
                  <a:srgbClr val="404040"/>
                </a:solidFill>
                <a:latin typeface="Arial"/>
                <a:cs typeface="Arial"/>
              </a:rPr>
              <a:t>o</a:t>
            </a: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ra</a:t>
            </a: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模型训练流程</a:t>
            </a:r>
            <a:endParaRPr sz="1800">
              <a:latin typeface="Microsoft YaHei"/>
              <a:cs typeface="Microsoft YaHei"/>
            </a:endParaRPr>
          </a:p>
          <a:p>
            <a:pPr marL="405130" marR="348615">
              <a:lnSpc>
                <a:spcPct val="100000"/>
              </a:lnSpc>
              <a:spcBef>
                <a:spcPts val="1770"/>
              </a:spcBef>
            </a:pPr>
            <a:r>
              <a:rPr dirty="0" sz="1200">
                <a:latin typeface="Microsoft YaHei"/>
                <a:cs typeface="Microsoft YaHei"/>
              </a:rPr>
              <a:t>基于</a:t>
            </a:r>
            <a:r>
              <a:rPr dirty="0" sz="1200" spc="5">
                <a:latin typeface="Microsoft YaHei"/>
                <a:cs typeface="Microsoft YaHei"/>
              </a:rPr>
              <a:t> </a:t>
            </a:r>
            <a:r>
              <a:rPr dirty="0" sz="1200">
                <a:latin typeface="SimSun"/>
                <a:cs typeface="SimSun"/>
              </a:rPr>
              <a:t>Diffusion Transformer </a:t>
            </a:r>
            <a:r>
              <a:rPr dirty="0" sz="1200" spc="-585">
                <a:latin typeface="SimSun"/>
                <a:cs typeface="SimSun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完成从文本语义到图像语义的 再映射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309484" y="734695"/>
            <a:ext cx="208280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SimSun"/>
                <a:cs typeface="SimSun"/>
              </a:rPr>
              <a:t>DiT</a:t>
            </a:r>
            <a:r>
              <a:rPr dirty="0" sz="1200" spc="-50">
                <a:latin typeface="SimSun"/>
                <a:cs typeface="SimSun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生成的低维空间表示，通 过</a:t>
            </a:r>
            <a:r>
              <a:rPr dirty="0" sz="1200" spc="195">
                <a:latin typeface="Microsoft YaHei"/>
                <a:cs typeface="Microsoft YaHei"/>
              </a:rPr>
              <a:t> </a:t>
            </a:r>
            <a:r>
              <a:rPr dirty="0" sz="1200">
                <a:latin typeface="SimSun"/>
                <a:cs typeface="SimSun"/>
              </a:rPr>
              <a:t>VAE</a:t>
            </a:r>
            <a:r>
              <a:rPr dirty="0" sz="1200" spc="-50">
                <a:latin typeface="SimSun"/>
                <a:cs typeface="SimSun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解码器恢复成像素级的 视频数据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52828" y="236689"/>
            <a:ext cx="218224" cy="24339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99361" y="254076"/>
            <a:ext cx="122885" cy="230746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8847900" y="222478"/>
            <a:ext cx="471805" cy="258445"/>
          </a:xfrm>
          <a:custGeom>
            <a:avLst/>
            <a:gdLst/>
            <a:ahLst/>
            <a:cxnLst/>
            <a:rect l="l" t="t" r="r" b="b"/>
            <a:pathLst>
              <a:path w="471804" h="258445">
                <a:moveTo>
                  <a:pt x="263258" y="80594"/>
                </a:moveTo>
                <a:lnTo>
                  <a:pt x="259016" y="74790"/>
                </a:lnTo>
                <a:lnTo>
                  <a:pt x="253720" y="74790"/>
                </a:lnTo>
                <a:lnTo>
                  <a:pt x="210820" y="74790"/>
                </a:lnTo>
                <a:lnTo>
                  <a:pt x="206044" y="79540"/>
                </a:lnTo>
                <a:lnTo>
                  <a:pt x="205511" y="84810"/>
                </a:lnTo>
                <a:lnTo>
                  <a:pt x="194398" y="168567"/>
                </a:lnTo>
                <a:lnTo>
                  <a:pt x="192278" y="187540"/>
                </a:lnTo>
                <a:lnTo>
                  <a:pt x="191744" y="190169"/>
                </a:lnTo>
                <a:lnTo>
                  <a:pt x="191744" y="193332"/>
                </a:lnTo>
                <a:lnTo>
                  <a:pt x="190690" y="200177"/>
                </a:lnTo>
                <a:lnTo>
                  <a:pt x="190690" y="203873"/>
                </a:lnTo>
                <a:lnTo>
                  <a:pt x="189623" y="207035"/>
                </a:lnTo>
                <a:lnTo>
                  <a:pt x="188036" y="207035"/>
                </a:lnTo>
                <a:lnTo>
                  <a:pt x="184391" y="184124"/>
                </a:lnTo>
                <a:lnTo>
                  <a:pt x="182740" y="175031"/>
                </a:lnTo>
                <a:lnTo>
                  <a:pt x="164198" y="84277"/>
                </a:lnTo>
                <a:lnTo>
                  <a:pt x="162610" y="79006"/>
                </a:lnTo>
                <a:lnTo>
                  <a:pt x="158369" y="74790"/>
                </a:lnTo>
                <a:lnTo>
                  <a:pt x="106464" y="74790"/>
                </a:lnTo>
                <a:lnTo>
                  <a:pt x="102222" y="79006"/>
                </a:lnTo>
                <a:lnTo>
                  <a:pt x="83693" y="166458"/>
                </a:lnTo>
                <a:lnTo>
                  <a:pt x="77939" y="196850"/>
                </a:lnTo>
                <a:lnTo>
                  <a:pt x="76276" y="207035"/>
                </a:lnTo>
                <a:lnTo>
                  <a:pt x="74676" y="207035"/>
                </a:lnTo>
                <a:lnTo>
                  <a:pt x="59855" y="84810"/>
                </a:lnTo>
                <a:lnTo>
                  <a:pt x="58788" y="79540"/>
                </a:lnTo>
                <a:lnTo>
                  <a:pt x="54025" y="74790"/>
                </a:lnTo>
                <a:lnTo>
                  <a:pt x="3708" y="74790"/>
                </a:lnTo>
                <a:lnTo>
                  <a:pt x="0" y="80594"/>
                </a:lnTo>
                <a:lnTo>
                  <a:pt x="1054" y="86385"/>
                </a:lnTo>
                <a:lnTo>
                  <a:pt x="44488" y="250228"/>
                </a:lnTo>
                <a:lnTo>
                  <a:pt x="45554" y="254977"/>
                </a:lnTo>
                <a:lnTo>
                  <a:pt x="49784" y="258127"/>
                </a:lnTo>
                <a:lnTo>
                  <a:pt x="95338" y="258127"/>
                </a:lnTo>
                <a:lnTo>
                  <a:pt x="100114" y="254977"/>
                </a:lnTo>
                <a:lnTo>
                  <a:pt x="101168" y="250228"/>
                </a:lnTo>
                <a:lnTo>
                  <a:pt x="127647" y="157505"/>
                </a:lnTo>
                <a:lnTo>
                  <a:pt x="128181" y="153289"/>
                </a:lnTo>
                <a:lnTo>
                  <a:pt x="128714" y="145923"/>
                </a:lnTo>
                <a:lnTo>
                  <a:pt x="129235" y="143281"/>
                </a:lnTo>
                <a:lnTo>
                  <a:pt x="129768" y="138544"/>
                </a:lnTo>
                <a:lnTo>
                  <a:pt x="130835" y="132753"/>
                </a:lnTo>
                <a:lnTo>
                  <a:pt x="132422" y="132753"/>
                </a:lnTo>
                <a:lnTo>
                  <a:pt x="132943" y="134848"/>
                </a:lnTo>
                <a:lnTo>
                  <a:pt x="134010" y="145923"/>
                </a:lnTo>
                <a:lnTo>
                  <a:pt x="135064" y="153822"/>
                </a:lnTo>
                <a:lnTo>
                  <a:pt x="136131" y="159613"/>
                </a:lnTo>
                <a:lnTo>
                  <a:pt x="162610" y="250228"/>
                </a:lnTo>
                <a:lnTo>
                  <a:pt x="163677" y="254977"/>
                </a:lnTo>
                <a:lnTo>
                  <a:pt x="167906" y="258127"/>
                </a:lnTo>
                <a:lnTo>
                  <a:pt x="213995" y="258127"/>
                </a:lnTo>
                <a:lnTo>
                  <a:pt x="218224" y="254977"/>
                </a:lnTo>
                <a:lnTo>
                  <a:pt x="219290" y="250228"/>
                </a:lnTo>
                <a:lnTo>
                  <a:pt x="261670" y="85864"/>
                </a:lnTo>
                <a:lnTo>
                  <a:pt x="263258" y="80594"/>
                </a:lnTo>
                <a:close/>
              </a:path>
              <a:path w="471804" h="258445">
                <a:moveTo>
                  <a:pt x="471424" y="252869"/>
                </a:moveTo>
                <a:lnTo>
                  <a:pt x="471297" y="119570"/>
                </a:lnTo>
                <a:lnTo>
                  <a:pt x="450951" y="79883"/>
                </a:lnTo>
                <a:lnTo>
                  <a:pt x="420039" y="73215"/>
                </a:lnTo>
                <a:lnTo>
                  <a:pt x="411187" y="73621"/>
                </a:lnTo>
                <a:lnTo>
                  <a:pt x="374345" y="87185"/>
                </a:lnTo>
                <a:lnTo>
                  <a:pt x="363372" y="96393"/>
                </a:lnTo>
                <a:lnTo>
                  <a:pt x="363372" y="508"/>
                </a:lnTo>
                <a:lnTo>
                  <a:pt x="362839" y="0"/>
                </a:lnTo>
                <a:lnTo>
                  <a:pt x="295554" y="0"/>
                </a:lnTo>
                <a:lnTo>
                  <a:pt x="295033" y="508"/>
                </a:lnTo>
                <a:lnTo>
                  <a:pt x="295033" y="252869"/>
                </a:lnTo>
                <a:lnTo>
                  <a:pt x="299808" y="258127"/>
                </a:lnTo>
                <a:lnTo>
                  <a:pt x="358063" y="258127"/>
                </a:lnTo>
                <a:lnTo>
                  <a:pt x="363372" y="252869"/>
                </a:lnTo>
                <a:lnTo>
                  <a:pt x="363372" y="126428"/>
                </a:lnTo>
                <a:lnTo>
                  <a:pt x="369722" y="119049"/>
                </a:lnTo>
                <a:lnTo>
                  <a:pt x="377139" y="115366"/>
                </a:lnTo>
                <a:lnTo>
                  <a:pt x="391972" y="115366"/>
                </a:lnTo>
                <a:lnTo>
                  <a:pt x="396201" y="116941"/>
                </a:lnTo>
                <a:lnTo>
                  <a:pt x="399389" y="119570"/>
                </a:lnTo>
                <a:lnTo>
                  <a:pt x="402031" y="122732"/>
                </a:lnTo>
                <a:lnTo>
                  <a:pt x="403098" y="126949"/>
                </a:lnTo>
                <a:lnTo>
                  <a:pt x="403098" y="252869"/>
                </a:lnTo>
                <a:lnTo>
                  <a:pt x="408393" y="258127"/>
                </a:lnTo>
                <a:lnTo>
                  <a:pt x="466661" y="258127"/>
                </a:lnTo>
                <a:lnTo>
                  <a:pt x="471424" y="252869"/>
                </a:lnTo>
                <a:close/>
              </a:path>
            </a:pathLst>
          </a:custGeom>
          <a:solidFill>
            <a:srgbClr val="3B66AE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6" name="object 6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7" name="object 7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298598" y="295694"/>
            <a:ext cx="173215" cy="1870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45550" y="295694"/>
            <a:ext cx="173215" cy="18702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357461" y="295694"/>
            <a:ext cx="173215" cy="18702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1036" y="919537"/>
            <a:ext cx="1301488" cy="413752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752887" y="1817509"/>
            <a:ext cx="370014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63270" algn="l"/>
              </a:tabLst>
            </a:pPr>
            <a:r>
              <a:rPr dirty="0" sz="2800" spc="-5" b="1">
                <a:solidFill>
                  <a:srgbClr val="778494"/>
                </a:solidFill>
                <a:latin typeface="Arial"/>
                <a:cs typeface="Arial"/>
              </a:rPr>
              <a:t>02</a:t>
            </a:r>
            <a:r>
              <a:rPr dirty="0" sz="2800" spc="-5" b="1">
                <a:solidFill>
                  <a:srgbClr val="778494"/>
                </a:solidFill>
                <a:latin typeface="Arial"/>
                <a:cs typeface="Arial"/>
              </a:rPr>
              <a:t>	</a:t>
            </a:r>
            <a:r>
              <a:rPr dirty="0" sz="2800" b="1">
                <a:solidFill>
                  <a:srgbClr val="4276AA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4276AA"/>
                </a:solidFill>
                <a:latin typeface="Arial"/>
                <a:cs typeface="Arial"/>
              </a:rPr>
              <a:t>ora</a:t>
            </a:r>
            <a:r>
              <a:rPr dirty="0" sz="2800" b="1">
                <a:solidFill>
                  <a:srgbClr val="4276AA"/>
                </a:solidFill>
                <a:latin typeface="Microsoft YaHei"/>
                <a:cs typeface="Microsoft YaHei"/>
              </a:rPr>
              <a:t>模型训练流</a:t>
            </a:r>
            <a:r>
              <a:rPr dirty="0" sz="2800" spc="-5" b="1">
                <a:solidFill>
                  <a:srgbClr val="4276AA"/>
                </a:solidFill>
                <a:latin typeface="Microsoft YaHei"/>
                <a:cs typeface="Microsoft YaHei"/>
              </a:rPr>
              <a:t>程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752887" y="2826461"/>
            <a:ext cx="4203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4276AA"/>
                </a:solidFill>
                <a:latin typeface="Arial"/>
                <a:cs typeface="Arial"/>
              </a:rPr>
              <a:t>03</a:t>
            </a:r>
            <a:endParaRPr sz="2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52887" y="3783329"/>
            <a:ext cx="42037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5" b="1">
                <a:solidFill>
                  <a:srgbClr val="778494"/>
                </a:solidFill>
                <a:latin typeface="Arial"/>
                <a:cs typeface="Arial"/>
              </a:rPr>
              <a:t>04</a:t>
            </a:r>
            <a:endParaRPr sz="28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752887" y="929525"/>
            <a:ext cx="3668395" cy="451484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731520" algn="l"/>
              </a:tabLst>
            </a:pPr>
            <a:r>
              <a:rPr dirty="0" sz="2800" spc="-5" b="1">
                <a:latin typeface="Arial"/>
                <a:cs typeface="Arial"/>
              </a:rPr>
              <a:t>01</a:t>
            </a:r>
            <a:r>
              <a:rPr dirty="0" sz="2800" spc="-5" b="1">
                <a:latin typeface="Arial"/>
                <a:cs typeface="Arial"/>
              </a:rPr>
              <a:t>	</a:t>
            </a:r>
            <a:r>
              <a:rPr dirty="0" sz="2800" b="1">
                <a:latin typeface="Arial"/>
                <a:cs typeface="Arial"/>
              </a:rPr>
              <a:t>S</a:t>
            </a:r>
            <a:r>
              <a:rPr dirty="0" sz="2800" spc="-5" b="1">
                <a:latin typeface="Arial"/>
                <a:cs typeface="Arial"/>
              </a:rPr>
              <a:t>ora</a:t>
            </a:r>
            <a:r>
              <a:rPr dirty="0" sz="2800" b="1">
                <a:latin typeface="Microsoft YaHei"/>
                <a:cs typeface="Microsoft YaHei"/>
              </a:rPr>
              <a:t>能力边界探</a:t>
            </a:r>
            <a:r>
              <a:rPr dirty="0" sz="2800" spc="-5" b="1">
                <a:latin typeface="Microsoft YaHei"/>
                <a:cs typeface="Microsoft YaHei"/>
              </a:rPr>
              <a:t>索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503623" y="2821381"/>
            <a:ext cx="294894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4276AA"/>
                </a:solidFill>
                <a:latin typeface="Arial"/>
                <a:cs typeface="Arial"/>
              </a:rPr>
              <a:t>S</a:t>
            </a:r>
            <a:r>
              <a:rPr dirty="0" sz="2800" spc="-5" b="1">
                <a:solidFill>
                  <a:srgbClr val="4276AA"/>
                </a:solidFill>
                <a:latin typeface="Arial"/>
                <a:cs typeface="Arial"/>
              </a:rPr>
              <a:t>ora</a:t>
            </a:r>
            <a:r>
              <a:rPr dirty="0" sz="2800" b="1">
                <a:solidFill>
                  <a:srgbClr val="4276AA"/>
                </a:solidFill>
                <a:latin typeface="Microsoft YaHei"/>
                <a:cs typeface="Microsoft YaHei"/>
              </a:rPr>
              <a:t>关键技术拆</a:t>
            </a:r>
            <a:r>
              <a:rPr dirty="0" sz="2800" spc="-5" b="1">
                <a:solidFill>
                  <a:srgbClr val="4276AA"/>
                </a:solidFill>
                <a:latin typeface="Microsoft YaHei"/>
                <a:cs typeface="Microsoft YaHei"/>
              </a:rPr>
              <a:t>解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503623" y="3830320"/>
            <a:ext cx="28695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4276AA"/>
                </a:solidFill>
                <a:latin typeface="Microsoft YaHei"/>
                <a:cs typeface="Microsoft YaHei"/>
              </a:rPr>
              <a:t>个人的思考与总</a:t>
            </a:r>
            <a:r>
              <a:rPr dirty="0" sz="2800" spc="-5" b="1">
                <a:solidFill>
                  <a:srgbClr val="4276AA"/>
                </a:solidFill>
                <a:latin typeface="Microsoft YaHei"/>
                <a:cs typeface="Microsoft YaHei"/>
              </a:rPr>
              <a:t>结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5592" y="347192"/>
            <a:ext cx="5588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目录</a:t>
            </a:r>
            <a:endParaRPr sz="21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72246" y="4022090"/>
            <a:ext cx="7241540" cy="836930"/>
            <a:chOff x="972246" y="4022090"/>
            <a:chExt cx="7241540" cy="836930"/>
          </a:xfrm>
        </p:grpSpPr>
        <p:sp>
          <p:nvSpPr>
            <p:cNvPr id="16" name="object 16"/>
            <p:cNvSpPr/>
            <p:nvPr/>
          </p:nvSpPr>
          <p:spPr>
            <a:xfrm>
              <a:off x="2851873" y="4325683"/>
              <a:ext cx="5361940" cy="229235"/>
            </a:xfrm>
            <a:custGeom>
              <a:avLst/>
              <a:gdLst/>
              <a:ahLst/>
              <a:cxnLst/>
              <a:rect l="l" t="t" r="r" b="b"/>
              <a:pathLst>
                <a:path w="5361940" h="229235">
                  <a:moveTo>
                    <a:pt x="2548255" y="114935"/>
                  </a:moveTo>
                  <a:lnTo>
                    <a:pt x="2472055" y="76835"/>
                  </a:lnTo>
                  <a:lnTo>
                    <a:pt x="2319655" y="635"/>
                  </a:lnTo>
                  <a:lnTo>
                    <a:pt x="2319655" y="76835"/>
                  </a:lnTo>
                  <a:lnTo>
                    <a:pt x="0" y="76835"/>
                  </a:lnTo>
                  <a:lnTo>
                    <a:pt x="0" y="153035"/>
                  </a:lnTo>
                  <a:lnTo>
                    <a:pt x="2319655" y="153035"/>
                  </a:lnTo>
                  <a:lnTo>
                    <a:pt x="2319655" y="229235"/>
                  </a:lnTo>
                  <a:lnTo>
                    <a:pt x="2472055" y="153035"/>
                  </a:lnTo>
                  <a:lnTo>
                    <a:pt x="2548255" y="114935"/>
                  </a:lnTo>
                  <a:close/>
                </a:path>
                <a:path w="5361940" h="229235">
                  <a:moveTo>
                    <a:pt x="5361317" y="114300"/>
                  </a:moveTo>
                  <a:lnTo>
                    <a:pt x="5285117" y="76200"/>
                  </a:lnTo>
                  <a:lnTo>
                    <a:pt x="5132717" y="0"/>
                  </a:lnTo>
                  <a:lnTo>
                    <a:pt x="5132717" y="76200"/>
                  </a:lnTo>
                  <a:lnTo>
                    <a:pt x="4332414" y="76200"/>
                  </a:lnTo>
                  <a:lnTo>
                    <a:pt x="4332414" y="152400"/>
                  </a:lnTo>
                  <a:lnTo>
                    <a:pt x="5132717" y="152400"/>
                  </a:lnTo>
                  <a:lnTo>
                    <a:pt x="5132717" y="228600"/>
                  </a:lnTo>
                  <a:lnTo>
                    <a:pt x="5285117" y="152400"/>
                  </a:lnTo>
                  <a:lnTo>
                    <a:pt x="5361317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2246" y="4022090"/>
              <a:ext cx="1974788" cy="836930"/>
            </a:xfrm>
            <a:prstGeom prst="rect">
              <a:avLst/>
            </a:prstGeom>
          </p:spPr>
        </p:pic>
      </p:grpSp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71727" y="1790700"/>
            <a:ext cx="8423148" cy="156819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426578" y="4329798"/>
            <a:ext cx="1066165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10">
                <a:latin typeface="SimSun"/>
                <a:cs typeface="SimSun"/>
              </a:rPr>
              <a:t> NxHxW的帧图</a:t>
            </a:r>
            <a:r>
              <a:rPr dirty="0" sz="1150" spc="25">
                <a:latin typeface="SimSun"/>
                <a:cs typeface="SimSun"/>
              </a:rPr>
              <a:t>像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304858" y="4021201"/>
            <a:ext cx="1974677" cy="836929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722188" y="4240415"/>
            <a:ext cx="1214755" cy="382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384175" marR="5080" indent="-371475">
              <a:lnSpc>
                <a:spcPct val="101400"/>
              </a:lnSpc>
              <a:spcBef>
                <a:spcPts val="105"/>
              </a:spcBef>
            </a:pPr>
            <a:r>
              <a:rPr dirty="0" sz="1150" spc="5">
                <a:latin typeface="SimSun"/>
                <a:cs typeface="SimSun"/>
              </a:rPr>
              <a:t>Spatial Tempral </a:t>
            </a:r>
            <a:r>
              <a:rPr dirty="0" sz="1150" spc="-560">
                <a:latin typeface="SimSun"/>
                <a:cs typeface="SimSun"/>
              </a:rPr>
              <a:t> </a:t>
            </a:r>
            <a:r>
              <a:rPr dirty="0" sz="1150" spc="5">
                <a:latin typeface="SimSun"/>
                <a:cs typeface="SimSun"/>
              </a:rPr>
              <a:t>Patch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117958" y="4021201"/>
            <a:ext cx="1577727" cy="836929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8596883" y="4329315"/>
            <a:ext cx="620395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20">
                <a:latin typeface="SimSun"/>
                <a:cs typeface="SimSun"/>
              </a:rPr>
              <a:t>一维向</a:t>
            </a:r>
            <a:r>
              <a:rPr dirty="0" sz="1150" spc="25">
                <a:latin typeface="SimSun"/>
                <a:cs typeface="SimSun"/>
              </a:rPr>
              <a:t>量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56088" y="4152442"/>
            <a:ext cx="1140460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10">
                <a:solidFill>
                  <a:srgbClr val="FF6A00"/>
                </a:solidFill>
                <a:latin typeface="SimSun"/>
                <a:cs typeface="SimSun"/>
              </a:rPr>
              <a:t>通过Encoder切</a:t>
            </a:r>
            <a:r>
              <a:rPr dirty="0" sz="1150" spc="25">
                <a:solidFill>
                  <a:srgbClr val="FF6A00"/>
                </a:solidFill>
                <a:latin typeface="SimSun"/>
                <a:cs typeface="SimSun"/>
              </a:rPr>
              <a:t>分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04899" y="4152442"/>
            <a:ext cx="546100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5">
                <a:solidFill>
                  <a:srgbClr val="FF6A00"/>
                </a:solidFill>
                <a:latin typeface="SimSun"/>
                <a:cs typeface="SimSun"/>
              </a:rPr>
              <a:t>flatten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969895" y="800100"/>
            <a:ext cx="4199890" cy="695960"/>
          </a:xfrm>
          <a:prstGeom prst="rect">
            <a:avLst/>
          </a:prstGeom>
        </p:spPr>
        <p:txBody>
          <a:bodyPr wrap="square" lIns="0" tIns="7366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580"/>
              </a:spcBef>
            </a:pPr>
            <a:r>
              <a:rPr dirty="0" sz="1800" spc="-15" b="1">
                <a:solidFill>
                  <a:srgbClr val="404040"/>
                </a:solidFill>
                <a:latin typeface="Arial"/>
                <a:cs typeface="Arial"/>
              </a:rPr>
              <a:t>Transforming</a:t>
            </a:r>
            <a:r>
              <a:rPr dirty="0" sz="18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404040"/>
                </a:solidFill>
                <a:latin typeface="Arial"/>
                <a:cs typeface="Arial"/>
              </a:rPr>
              <a:t>Visual</a:t>
            </a: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 Data into</a:t>
            </a:r>
            <a:r>
              <a:rPr dirty="0" sz="1800" b="1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-5" b="1">
                <a:solidFill>
                  <a:srgbClr val="404040"/>
                </a:solidFill>
                <a:latin typeface="Arial"/>
                <a:cs typeface="Arial"/>
              </a:rPr>
              <a:t>Patches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480"/>
              </a:spcBef>
            </a:pPr>
            <a:r>
              <a:rPr dirty="0" sz="1800" b="1">
                <a:solidFill>
                  <a:srgbClr val="404040"/>
                </a:solidFill>
                <a:latin typeface="Microsoft YaHei"/>
                <a:cs typeface="Microsoft YaHei"/>
              </a:rPr>
              <a:t>统一表示不同类型的视频数据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165086" y="1987698"/>
            <a:ext cx="7568967" cy="1479988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290445" y="4100829"/>
            <a:ext cx="4851400" cy="10121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So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r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a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是一个在不同时长、分辨率和宽高比的视频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及图像上训练而成的扩散模型，同时采用了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Transformer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架构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83117" y="1214971"/>
            <a:ext cx="9333766" cy="184698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47722" y="3296060"/>
            <a:ext cx="9262043" cy="218752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08570" y="692899"/>
            <a:ext cx="45180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C00000"/>
                </a:solidFill>
                <a:latin typeface="Microsoft YaHei"/>
                <a:cs typeface="Microsoft YaHei"/>
              </a:rPr>
              <a:t>模型训练：扩散模</a:t>
            </a:r>
            <a:r>
              <a:rPr dirty="0" sz="2800" spc="-5" b="1">
                <a:solidFill>
                  <a:srgbClr val="C00000"/>
                </a:solidFill>
                <a:latin typeface="Microsoft YaHei"/>
                <a:cs typeface="Microsoft YaHei"/>
              </a:rPr>
              <a:t>型</a:t>
            </a:r>
            <a:r>
              <a:rPr dirty="0" sz="2800" spc="204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C00000"/>
                </a:solidFill>
                <a:latin typeface="Segoe Print"/>
                <a:cs typeface="Segoe Print"/>
              </a:rPr>
              <a:t>DDPM</a:t>
            </a:r>
            <a:endParaRPr sz="28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74913" y="1411338"/>
            <a:ext cx="9183141" cy="1922530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554402" y="3459122"/>
            <a:ext cx="9262043" cy="2187408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208570" y="692899"/>
            <a:ext cx="45180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C00000"/>
                </a:solidFill>
                <a:latin typeface="Microsoft YaHei"/>
                <a:cs typeface="Microsoft YaHei"/>
              </a:rPr>
              <a:t>模型训练：扩散模</a:t>
            </a:r>
            <a:r>
              <a:rPr dirty="0" sz="2800" spc="-5" b="1">
                <a:solidFill>
                  <a:srgbClr val="C00000"/>
                </a:solidFill>
                <a:latin typeface="Microsoft YaHei"/>
                <a:cs typeface="Microsoft YaHei"/>
              </a:rPr>
              <a:t>型</a:t>
            </a:r>
            <a:r>
              <a:rPr dirty="0" sz="2800" spc="204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C00000"/>
                </a:solidFill>
                <a:latin typeface="Segoe Print"/>
                <a:cs typeface="Segoe Print"/>
              </a:rPr>
              <a:t>DDPM</a:t>
            </a:r>
            <a:endParaRPr sz="28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60878" y="1407246"/>
            <a:ext cx="8126937" cy="3484087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208570" y="692899"/>
            <a:ext cx="27400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C00000"/>
                </a:solidFill>
                <a:latin typeface="Microsoft YaHei"/>
                <a:cs typeface="Microsoft YaHei"/>
              </a:rPr>
              <a:t>扩散模</a:t>
            </a:r>
            <a:r>
              <a:rPr dirty="0" sz="2800" spc="-5" b="1">
                <a:solidFill>
                  <a:srgbClr val="C00000"/>
                </a:solidFill>
                <a:latin typeface="Microsoft YaHei"/>
                <a:cs typeface="Microsoft YaHei"/>
              </a:rPr>
              <a:t>型</a:t>
            </a:r>
            <a:r>
              <a:rPr dirty="0" sz="2800" spc="204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800" spc="-5" b="1">
                <a:solidFill>
                  <a:srgbClr val="C00000"/>
                </a:solidFill>
                <a:latin typeface="Segoe Print"/>
                <a:cs typeface="Segoe Print"/>
              </a:rPr>
              <a:t>DDPM</a:t>
            </a:r>
            <a:endParaRPr sz="280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0992" y="655281"/>
            <a:ext cx="5742940" cy="295656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98475">
              <a:lnSpc>
                <a:spcPct val="100000"/>
              </a:lnSpc>
              <a:spcBef>
                <a:spcPts val="90"/>
              </a:spcBef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模型训练：基于扩散模型的主干</a:t>
            </a:r>
            <a:r>
              <a:rPr dirty="0" sz="2350" spc="135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U-Net</a:t>
            </a:r>
            <a:endParaRPr sz="2350">
              <a:latin typeface="Segoe Print"/>
              <a:cs typeface="Segoe Print"/>
            </a:endParaRPr>
          </a:p>
          <a:p>
            <a:pPr marL="469265" marR="2931795" indent="-457200">
              <a:lnSpc>
                <a:spcPct val="151800"/>
              </a:lnSpc>
              <a:spcBef>
                <a:spcPts val="2235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U-Net</a:t>
            </a:r>
            <a:r>
              <a:rPr dirty="0" sz="1650" spc="-9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网络模型结构把模 型规模限定；</a:t>
            </a:r>
            <a:endParaRPr sz="1650">
              <a:latin typeface="Microsoft YaHei"/>
              <a:cs typeface="Microsoft YaHei"/>
            </a:endParaRPr>
          </a:p>
          <a:p>
            <a:pPr marL="469265" marR="2931795" indent="-457200">
              <a:lnSpc>
                <a:spcPct val="151800"/>
              </a:lnSpc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SD/SDXL</a:t>
            </a:r>
            <a:r>
              <a:rPr dirty="0" sz="1650" spc="-9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作为经典网络只 公布了推理和微调；</a:t>
            </a:r>
            <a:endParaRPr sz="1650">
              <a:latin typeface="Microsoft YaHei"/>
              <a:cs typeface="Microsoft YaHei"/>
            </a:endParaRPr>
          </a:p>
          <a:p>
            <a:pPr marL="469265" marR="2825750" indent="-457200">
              <a:lnSpc>
                <a:spcPct val="151800"/>
              </a:lnSpc>
              <a:buClr>
                <a:srgbClr val="70B1FF"/>
              </a:buClr>
              <a:buFont typeface="SimSun"/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国内主要基于</a:t>
            </a:r>
            <a:r>
              <a:rPr dirty="0" sz="1650" spc="29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SD/SDXL</a:t>
            </a:r>
            <a:r>
              <a:rPr dirty="0" sz="1650" spc="-4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进 行二次创作；</a:t>
            </a:r>
            <a:endParaRPr sz="165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2000" y="3820667"/>
            <a:ext cx="2634472" cy="127075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74686" y="1327208"/>
            <a:ext cx="5708668" cy="3821723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7783" y="1014984"/>
            <a:ext cx="9194051" cy="44354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模型训练流程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6031" y="1051560"/>
            <a:ext cx="9705055" cy="45153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891" y="2290241"/>
            <a:ext cx="390525" cy="762635"/>
          </a:xfrm>
          <a:custGeom>
            <a:avLst/>
            <a:gdLst/>
            <a:ahLst/>
            <a:cxnLst/>
            <a:rect l="l" t="t" r="r" b="b"/>
            <a:pathLst>
              <a:path w="390525" h="762635">
                <a:moveTo>
                  <a:pt x="204469" y="762634"/>
                </a:moveTo>
                <a:lnTo>
                  <a:pt x="162737" y="760501"/>
                </a:lnTo>
                <a:lnTo>
                  <a:pt x="115874" y="751001"/>
                </a:lnTo>
                <a:lnTo>
                  <a:pt x="78485" y="733640"/>
                </a:lnTo>
                <a:lnTo>
                  <a:pt x="49136" y="707809"/>
                </a:lnTo>
                <a:lnTo>
                  <a:pt x="27431" y="675386"/>
                </a:lnTo>
                <a:lnTo>
                  <a:pt x="9842" y="632193"/>
                </a:lnTo>
                <a:lnTo>
                  <a:pt x="2463" y="586092"/>
                </a:lnTo>
                <a:lnTo>
                  <a:pt x="165" y="537743"/>
                </a:lnTo>
                <a:lnTo>
                  <a:pt x="0" y="262661"/>
                </a:lnTo>
                <a:lnTo>
                  <a:pt x="253" y="238175"/>
                </a:lnTo>
                <a:lnTo>
                  <a:pt x="2222" y="193954"/>
                </a:lnTo>
                <a:lnTo>
                  <a:pt x="8877" y="139509"/>
                </a:lnTo>
                <a:lnTo>
                  <a:pt x="20218" y="98869"/>
                </a:lnTo>
                <a:lnTo>
                  <a:pt x="39344" y="65773"/>
                </a:lnTo>
                <a:lnTo>
                  <a:pt x="67360" y="38214"/>
                </a:lnTo>
                <a:lnTo>
                  <a:pt x="103174" y="17094"/>
                </a:lnTo>
                <a:lnTo>
                  <a:pt x="144868" y="4279"/>
                </a:lnTo>
                <a:lnTo>
                  <a:pt x="192176" y="0"/>
                </a:lnTo>
                <a:lnTo>
                  <a:pt x="205625" y="330"/>
                </a:lnTo>
                <a:lnTo>
                  <a:pt x="243814" y="5270"/>
                </a:lnTo>
                <a:lnTo>
                  <a:pt x="289712" y="21094"/>
                </a:lnTo>
                <a:lnTo>
                  <a:pt x="327304" y="44513"/>
                </a:lnTo>
                <a:lnTo>
                  <a:pt x="354037" y="72593"/>
                </a:lnTo>
                <a:lnTo>
                  <a:pt x="375310" y="113601"/>
                </a:lnTo>
                <a:lnTo>
                  <a:pt x="375420" y="113931"/>
                </a:lnTo>
                <a:lnTo>
                  <a:pt x="195872" y="113931"/>
                </a:lnTo>
                <a:lnTo>
                  <a:pt x="191503" y="114173"/>
                </a:lnTo>
                <a:lnTo>
                  <a:pt x="168160" y="146989"/>
                </a:lnTo>
                <a:lnTo>
                  <a:pt x="165972" y="193954"/>
                </a:lnTo>
                <a:lnTo>
                  <a:pt x="166011" y="571284"/>
                </a:lnTo>
                <a:lnTo>
                  <a:pt x="167233" y="609828"/>
                </a:lnTo>
                <a:lnTo>
                  <a:pt x="183172" y="646861"/>
                </a:lnTo>
                <a:lnTo>
                  <a:pt x="195059" y="648703"/>
                </a:lnTo>
                <a:lnTo>
                  <a:pt x="376843" y="648703"/>
                </a:lnTo>
                <a:lnTo>
                  <a:pt x="373672" y="657148"/>
                </a:lnTo>
                <a:lnTo>
                  <a:pt x="354469" y="692137"/>
                </a:lnTo>
                <a:lnTo>
                  <a:pt x="327431" y="722718"/>
                </a:lnTo>
                <a:lnTo>
                  <a:pt x="294957" y="744207"/>
                </a:lnTo>
                <a:lnTo>
                  <a:pt x="257454" y="756970"/>
                </a:lnTo>
                <a:lnTo>
                  <a:pt x="215607" y="762406"/>
                </a:lnTo>
                <a:lnTo>
                  <a:pt x="204469" y="762634"/>
                </a:lnTo>
                <a:close/>
              </a:path>
              <a:path w="390525" h="762635">
                <a:moveTo>
                  <a:pt x="376843" y="648703"/>
                </a:moveTo>
                <a:lnTo>
                  <a:pt x="195059" y="648703"/>
                </a:lnTo>
                <a:lnTo>
                  <a:pt x="199415" y="648462"/>
                </a:lnTo>
                <a:lnTo>
                  <a:pt x="203390" y="647750"/>
                </a:lnTo>
                <a:lnTo>
                  <a:pt x="223227" y="608368"/>
                </a:lnTo>
                <a:lnTo>
                  <a:pt x="224557" y="193954"/>
                </a:lnTo>
                <a:lnTo>
                  <a:pt x="224343" y="176060"/>
                </a:lnTo>
                <a:lnTo>
                  <a:pt x="220764" y="132981"/>
                </a:lnTo>
                <a:lnTo>
                  <a:pt x="195872" y="113931"/>
                </a:lnTo>
                <a:lnTo>
                  <a:pt x="375420" y="113931"/>
                </a:lnTo>
                <a:lnTo>
                  <a:pt x="384695" y="151345"/>
                </a:lnTo>
                <a:lnTo>
                  <a:pt x="388607" y="190550"/>
                </a:lnTo>
                <a:lnTo>
                  <a:pt x="390385" y="242506"/>
                </a:lnTo>
                <a:lnTo>
                  <a:pt x="390372" y="527837"/>
                </a:lnTo>
                <a:lnTo>
                  <a:pt x="388454" y="579818"/>
                </a:lnTo>
                <a:lnTo>
                  <a:pt x="384225" y="619036"/>
                </a:lnTo>
                <a:lnTo>
                  <a:pt x="377101" y="648017"/>
                </a:lnTo>
                <a:lnTo>
                  <a:pt x="376843" y="64870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77974" y="2290241"/>
            <a:ext cx="390525" cy="762635"/>
          </a:xfrm>
          <a:custGeom>
            <a:avLst/>
            <a:gdLst/>
            <a:ahLst/>
            <a:cxnLst/>
            <a:rect l="l" t="t" r="r" b="b"/>
            <a:pathLst>
              <a:path w="390525" h="762635">
                <a:moveTo>
                  <a:pt x="196684" y="762634"/>
                </a:moveTo>
                <a:lnTo>
                  <a:pt x="142417" y="758507"/>
                </a:lnTo>
                <a:lnTo>
                  <a:pt x="97675" y="746137"/>
                </a:lnTo>
                <a:lnTo>
                  <a:pt x="62395" y="725766"/>
                </a:lnTo>
                <a:lnTo>
                  <a:pt x="29057" y="691489"/>
                </a:lnTo>
                <a:lnTo>
                  <a:pt x="10820" y="649858"/>
                </a:lnTo>
                <a:lnTo>
                  <a:pt x="3530" y="603326"/>
                </a:lnTo>
                <a:lnTo>
                  <a:pt x="876" y="562533"/>
                </a:lnTo>
                <a:lnTo>
                  <a:pt x="0" y="513918"/>
                </a:lnTo>
                <a:lnTo>
                  <a:pt x="0" y="455726"/>
                </a:lnTo>
                <a:lnTo>
                  <a:pt x="165849" y="455726"/>
                </a:lnTo>
                <a:lnTo>
                  <a:pt x="165849" y="575144"/>
                </a:lnTo>
                <a:lnTo>
                  <a:pt x="166166" y="596811"/>
                </a:lnTo>
                <a:lnTo>
                  <a:pt x="170916" y="635774"/>
                </a:lnTo>
                <a:lnTo>
                  <a:pt x="193408" y="648703"/>
                </a:lnTo>
                <a:lnTo>
                  <a:pt x="197967" y="648449"/>
                </a:lnTo>
                <a:lnTo>
                  <a:pt x="222262" y="612775"/>
                </a:lnTo>
                <a:lnTo>
                  <a:pt x="224637" y="547243"/>
                </a:lnTo>
                <a:lnTo>
                  <a:pt x="224497" y="486308"/>
                </a:lnTo>
                <a:lnTo>
                  <a:pt x="219824" y="446024"/>
                </a:lnTo>
                <a:lnTo>
                  <a:pt x="198640" y="413169"/>
                </a:lnTo>
                <a:lnTo>
                  <a:pt x="148056" y="403021"/>
                </a:lnTo>
                <a:lnTo>
                  <a:pt x="125958" y="402247"/>
                </a:lnTo>
                <a:lnTo>
                  <a:pt x="125958" y="295287"/>
                </a:lnTo>
                <a:lnTo>
                  <a:pt x="173469" y="294055"/>
                </a:lnTo>
                <a:lnTo>
                  <a:pt x="210464" y="282498"/>
                </a:lnTo>
                <a:lnTo>
                  <a:pt x="224256" y="233299"/>
                </a:lnTo>
                <a:lnTo>
                  <a:pt x="224637" y="216750"/>
                </a:lnTo>
                <a:lnTo>
                  <a:pt x="224637" y="176352"/>
                </a:lnTo>
                <a:lnTo>
                  <a:pt x="220637" y="133731"/>
                </a:lnTo>
                <a:lnTo>
                  <a:pt x="195440" y="113931"/>
                </a:lnTo>
                <a:lnTo>
                  <a:pt x="191350" y="114134"/>
                </a:lnTo>
                <a:lnTo>
                  <a:pt x="167424" y="146380"/>
                </a:lnTo>
                <a:lnTo>
                  <a:pt x="165849" y="239483"/>
                </a:lnTo>
                <a:lnTo>
                  <a:pt x="0" y="239483"/>
                </a:lnTo>
                <a:lnTo>
                  <a:pt x="0" y="177469"/>
                </a:lnTo>
                <a:lnTo>
                  <a:pt x="165" y="164706"/>
                </a:lnTo>
                <a:lnTo>
                  <a:pt x="4229" y="118935"/>
                </a:lnTo>
                <a:lnTo>
                  <a:pt x="13728" y="81610"/>
                </a:lnTo>
                <a:lnTo>
                  <a:pt x="33235" y="46837"/>
                </a:lnTo>
                <a:lnTo>
                  <a:pt x="68313" y="20599"/>
                </a:lnTo>
                <a:lnTo>
                  <a:pt x="108445" y="7010"/>
                </a:lnTo>
                <a:lnTo>
                  <a:pt x="147751" y="1295"/>
                </a:lnTo>
                <a:lnTo>
                  <a:pt x="181432" y="0"/>
                </a:lnTo>
                <a:lnTo>
                  <a:pt x="195935" y="203"/>
                </a:lnTo>
                <a:lnTo>
                  <a:pt x="235864" y="3187"/>
                </a:lnTo>
                <a:lnTo>
                  <a:pt x="280771" y="12750"/>
                </a:lnTo>
                <a:lnTo>
                  <a:pt x="316153" y="28689"/>
                </a:lnTo>
                <a:lnTo>
                  <a:pt x="347116" y="57543"/>
                </a:lnTo>
                <a:lnTo>
                  <a:pt x="367715" y="94856"/>
                </a:lnTo>
                <a:lnTo>
                  <a:pt x="380072" y="139928"/>
                </a:lnTo>
                <a:lnTo>
                  <a:pt x="384035" y="181584"/>
                </a:lnTo>
                <a:lnTo>
                  <a:pt x="384200" y="192773"/>
                </a:lnTo>
                <a:lnTo>
                  <a:pt x="383959" y="207581"/>
                </a:lnTo>
                <a:lnTo>
                  <a:pt x="380403" y="245618"/>
                </a:lnTo>
                <a:lnTo>
                  <a:pt x="364870" y="288201"/>
                </a:lnTo>
                <a:lnTo>
                  <a:pt x="333336" y="319747"/>
                </a:lnTo>
                <a:lnTo>
                  <a:pt x="315696" y="331330"/>
                </a:lnTo>
                <a:lnTo>
                  <a:pt x="324853" y="335140"/>
                </a:lnTo>
                <a:lnTo>
                  <a:pt x="361556" y="362572"/>
                </a:lnTo>
                <a:lnTo>
                  <a:pt x="380098" y="398868"/>
                </a:lnTo>
                <a:lnTo>
                  <a:pt x="387896" y="451154"/>
                </a:lnTo>
                <a:lnTo>
                  <a:pt x="390207" y="499465"/>
                </a:lnTo>
                <a:lnTo>
                  <a:pt x="390486" y="527659"/>
                </a:lnTo>
                <a:lnTo>
                  <a:pt x="390207" y="548970"/>
                </a:lnTo>
                <a:lnTo>
                  <a:pt x="387959" y="587921"/>
                </a:lnTo>
                <a:lnTo>
                  <a:pt x="380352" y="637133"/>
                </a:lnTo>
                <a:lnTo>
                  <a:pt x="367550" y="675525"/>
                </a:lnTo>
                <a:lnTo>
                  <a:pt x="339686" y="715225"/>
                </a:lnTo>
                <a:lnTo>
                  <a:pt x="298729" y="743318"/>
                </a:lnTo>
                <a:lnTo>
                  <a:pt x="259689" y="756323"/>
                </a:lnTo>
                <a:lnTo>
                  <a:pt x="213613" y="762241"/>
                </a:lnTo>
                <a:lnTo>
                  <a:pt x="196684" y="762634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215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 spc="-5">
                <a:latin typeface="Arial MT"/>
                <a:cs typeface="Arial MT"/>
              </a:rPr>
              <a:t>a</a:t>
            </a:r>
            <a:r>
              <a:rPr dirty="0"/>
              <a:t>关键技术拆解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43192" y="83400"/>
            <a:ext cx="7793355" cy="922655"/>
          </a:xfrm>
          <a:prstGeom prst="rect"/>
        </p:spPr>
        <p:txBody>
          <a:bodyPr wrap="square" lIns="0" tIns="1238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关键技术拆解</a:t>
            </a:r>
            <a:endParaRPr sz="2100">
              <a:latin typeface="Microsoft YaHei"/>
              <a:cs typeface="Microsoft YaHei"/>
            </a:endParaRPr>
          </a:p>
          <a:p>
            <a:pPr marL="1348740" marR="5080">
              <a:lnSpc>
                <a:spcPct val="119800"/>
              </a:lnSpc>
              <a:spcBef>
                <a:spcPts val="215"/>
              </a:spcBef>
            </a:pP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einop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>
                <a:solidFill>
                  <a:srgbClr val="404040"/>
                </a:solidFill>
              </a:rPr>
              <a:t>是一个用于操作张量的库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,</a:t>
            </a:r>
            <a:r>
              <a:rPr dirty="0" sz="1200">
                <a:solidFill>
                  <a:srgbClr val="404040"/>
                </a:solidFill>
              </a:rPr>
              <a:t>它的出现可以替代我们平时使用的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r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hape</a:t>
            </a:r>
            <a:r>
              <a:rPr dirty="0" sz="1200">
                <a:solidFill>
                  <a:srgbClr val="404040"/>
                </a:solidFill>
              </a:rPr>
              <a:t>、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v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iew</a:t>
            </a:r>
            <a:r>
              <a:rPr dirty="0" sz="1200">
                <a:solidFill>
                  <a:srgbClr val="404040"/>
                </a:solidFill>
              </a:rPr>
              <a:t>、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tr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an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po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e</a:t>
            </a:r>
            <a:r>
              <a:rPr dirty="0" sz="1200">
                <a:solidFill>
                  <a:srgbClr val="404040"/>
                </a:solidFill>
              </a:rPr>
              <a:t>和 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permute</a:t>
            </a:r>
            <a:r>
              <a:rPr dirty="0" sz="1200">
                <a:solidFill>
                  <a:srgbClr val="404040"/>
                </a:solidFill>
              </a:rPr>
              <a:t>等操作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292852" y="2119884"/>
            <a:ext cx="4169663" cy="3377184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43255" y="2119884"/>
            <a:ext cx="4821936" cy="3407656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1579244" y="1199515"/>
            <a:ext cx="2884170" cy="682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800"/>
              </a:lnSpc>
              <a:spcBef>
                <a:spcPts val="100"/>
              </a:spcBef>
            </a:pP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einop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支持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nu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m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p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y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、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p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yt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o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rc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h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、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t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en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s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o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rf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low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等 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y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=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x.transpose(0, 2,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3,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1) 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等同</a:t>
            </a:r>
            <a:endParaRPr sz="12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y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=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rearrange(x, 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‘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b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h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w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-&gt;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b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h</a:t>
            </a:r>
            <a:r>
              <a:rPr dirty="0" sz="12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w</a:t>
            </a:r>
            <a:r>
              <a:rPr dirty="0" sz="1200" spc="-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c</a:t>
            </a:r>
            <a:r>
              <a:rPr dirty="0" sz="1200">
                <a:solidFill>
                  <a:srgbClr val="404040"/>
                </a:solidFill>
                <a:latin typeface="Microsoft YaHei"/>
                <a:cs typeface="Microsoft YaHei"/>
              </a:rPr>
              <a:t>’</a:t>
            </a:r>
            <a:r>
              <a:rPr dirty="0" sz="1200">
                <a:solidFill>
                  <a:srgbClr val="404040"/>
                </a:solidFill>
                <a:latin typeface="Arial MT"/>
                <a:cs typeface="Arial MT"/>
              </a:rPr>
              <a:t>)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891" y="2290241"/>
            <a:ext cx="460375" cy="762635"/>
          </a:xfrm>
          <a:custGeom>
            <a:avLst/>
            <a:gdLst/>
            <a:ahLst/>
            <a:cxnLst/>
            <a:rect l="l" t="t" r="r" b="b"/>
            <a:pathLst>
              <a:path w="460375" h="762635">
                <a:moveTo>
                  <a:pt x="240753" y="762634"/>
                </a:moveTo>
                <a:lnTo>
                  <a:pt x="191617" y="760501"/>
                </a:lnTo>
                <a:lnTo>
                  <a:pt x="149123" y="754087"/>
                </a:lnTo>
                <a:lnTo>
                  <a:pt x="102514" y="738771"/>
                </a:lnTo>
                <a:lnTo>
                  <a:pt x="65608" y="715060"/>
                </a:lnTo>
                <a:lnTo>
                  <a:pt x="37870" y="683628"/>
                </a:lnTo>
                <a:lnTo>
                  <a:pt x="18376" y="649795"/>
                </a:lnTo>
                <a:lnTo>
                  <a:pt x="6527" y="611758"/>
                </a:lnTo>
                <a:lnTo>
                  <a:pt x="1638" y="571284"/>
                </a:lnTo>
                <a:lnTo>
                  <a:pt x="89" y="527837"/>
                </a:lnTo>
                <a:lnTo>
                  <a:pt x="0" y="262661"/>
                </a:lnTo>
                <a:lnTo>
                  <a:pt x="292" y="238175"/>
                </a:lnTo>
                <a:lnTo>
                  <a:pt x="2616" y="193954"/>
                </a:lnTo>
                <a:lnTo>
                  <a:pt x="7264" y="156070"/>
                </a:lnTo>
                <a:lnTo>
                  <a:pt x="18580" y="111150"/>
                </a:lnTo>
                <a:lnTo>
                  <a:pt x="37668" y="76187"/>
                </a:lnTo>
                <a:lnTo>
                  <a:pt x="67068" y="46837"/>
                </a:lnTo>
                <a:lnTo>
                  <a:pt x="106565" y="23266"/>
                </a:lnTo>
                <a:lnTo>
                  <a:pt x="153479" y="7594"/>
                </a:lnTo>
                <a:lnTo>
                  <a:pt x="197611" y="1066"/>
                </a:lnTo>
                <a:lnTo>
                  <a:pt x="226275" y="0"/>
                </a:lnTo>
                <a:lnTo>
                  <a:pt x="242112" y="330"/>
                </a:lnTo>
                <a:lnTo>
                  <a:pt x="287083" y="5270"/>
                </a:lnTo>
                <a:lnTo>
                  <a:pt x="328244" y="16154"/>
                </a:lnTo>
                <a:lnTo>
                  <a:pt x="364858" y="32219"/>
                </a:lnTo>
                <a:lnTo>
                  <a:pt x="402729" y="57962"/>
                </a:lnTo>
                <a:lnTo>
                  <a:pt x="428409" y="88277"/>
                </a:lnTo>
                <a:lnTo>
                  <a:pt x="442038" y="113931"/>
                </a:lnTo>
                <a:lnTo>
                  <a:pt x="230631" y="113931"/>
                </a:lnTo>
                <a:lnTo>
                  <a:pt x="225488" y="114173"/>
                </a:lnTo>
                <a:lnTo>
                  <a:pt x="197992" y="146989"/>
                </a:lnTo>
                <a:lnTo>
                  <a:pt x="195300" y="201637"/>
                </a:lnTo>
                <a:lnTo>
                  <a:pt x="195374" y="564172"/>
                </a:lnTo>
                <a:lnTo>
                  <a:pt x="196913" y="609828"/>
                </a:lnTo>
                <a:lnTo>
                  <a:pt x="211950" y="645426"/>
                </a:lnTo>
                <a:lnTo>
                  <a:pt x="229666" y="648703"/>
                </a:lnTo>
                <a:lnTo>
                  <a:pt x="443715" y="648703"/>
                </a:lnTo>
                <a:lnTo>
                  <a:pt x="439991" y="657148"/>
                </a:lnTo>
                <a:lnTo>
                  <a:pt x="417372" y="692137"/>
                </a:lnTo>
                <a:lnTo>
                  <a:pt x="385533" y="722718"/>
                </a:lnTo>
                <a:lnTo>
                  <a:pt x="347294" y="744207"/>
                </a:lnTo>
                <a:lnTo>
                  <a:pt x="303136" y="756970"/>
                </a:lnTo>
                <a:lnTo>
                  <a:pt x="253872" y="762406"/>
                </a:lnTo>
                <a:lnTo>
                  <a:pt x="240753" y="762634"/>
                </a:lnTo>
                <a:close/>
              </a:path>
              <a:path w="460375" h="762635">
                <a:moveTo>
                  <a:pt x="443715" y="648703"/>
                </a:moveTo>
                <a:lnTo>
                  <a:pt x="229666" y="648703"/>
                </a:lnTo>
                <a:lnTo>
                  <a:pt x="234810" y="648462"/>
                </a:lnTo>
                <a:lnTo>
                  <a:pt x="239483" y="647750"/>
                </a:lnTo>
                <a:lnTo>
                  <a:pt x="261899" y="616407"/>
                </a:lnTo>
                <a:lnTo>
                  <a:pt x="264393" y="571284"/>
                </a:lnTo>
                <a:lnTo>
                  <a:pt x="264404" y="193954"/>
                </a:lnTo>
                <a:lnTo>
                  <a:pt x="264146" y="176060"/>
                </a:lnTo>
                <a:lnTo>
                  <a:pt x="259943" y="132981"/>
                </a:lnTo>
                <a:lnTo>
                  <a:pt x="230631" y="113931"/>
                </a:lnTo>
                <a:lnTo>
                  <a:pt x="442038" y="113931"/>
                </a:lnTo>
                <a:lnTo>
                  <a:pt x="452970" y="151345"/>
                </a:lnTo>
                <a:lnTo>
                  <a:pt x="457568" y="190550"/>
                </a:lnTo>
                <a:lnTo>
                  <a:pt x="459663" y="242506"/>
                </a:lnTo>
                <a:lnTo>
                  <a:pt x="459803" y="262661"/>
                </a:lnTo>
                <a:lnTo>
                  <a:pt x="459717" y="519010"/>
                </a:lnTo>
                <a:lnTo>
                  <a:pt x="458426" y="564172"/>
                </a:lnTo>
                <a:lnTo>
                  <a:pt x="454367" y="607377"/>
                </a:lnTo>
                <a:lnTo>
                  <a:pt x="444017" y="648017"/>
                </a:lnTo>
                <a:lnTo>
                  <a:pt x="443715" y="64870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939683" y="2304199"/>
            <a:ext cx="328930" cy="735330"/>
          </a:xfrm>
          <a:custGeom>
            <a:avLst/>
            <a:gdLst/>
            <a:ahLst/>
            <a:cxnLst/>
            <a:rect l="l" t="t" r="r" b="b"/>
            <a:pathLst>
              <a:path w="328930" h="735330">
                <a:moveTo>
                  <a:pt x="328777" y="734733"/>
                </a:moveTo>
                <a:lnTo>
                  <a:pt x="133489" y="734733"/>
                </a:lnTo>
                <a:lnTo>
                  <a:pt x="133489" y="341782"/>
                </a:lnTo>
                <a:lnTo>
                  <a:pt x="133223" y="303466"/>
                </a:lnTo>
                <a:lnTo>
                  <a:pt x="131813" y="261912"/>
                </a:lnTo>
                <a:lnTo>
                  <a:pt x="121119" y="224358"/>
                </a:lnTo>
                <a:lnTo>
                  <a:pt x="84277" y="208051"/>
                </a:lnTo>
                <a:lnTo>
                  <a:pt x="35128" y="204736"/>
                </a:lnTo>
                <a:lnTo>
                  <a:pt x="0" y="204609"/>
                </a:lnTo>
                <a:lnTo>
                  <a:pt x="0" y="119151"/>
                </a:lnTo>
                <a:lnTo>
                  <a:pt x="50711" y="106133"/>
                </a:lnTo>
                <a:lnTo>
                  <a:pt x="96621" y="88811"/>
                </a:lnTo>
                <a:lnTo>
                  <a:pt x="137744" y="67183"/>
                </a:lnTo>
                <a:lnTo>
                  <a:pt x="174078" y="41262"/>
                </a:lnTo>
                <a:lnTo>
                  <a:pt x="205625" y="11023"/>
                </a:lnTo>
                <a:lnTo>
                  <a:pt x="215074" y="0"/>
                </a:lnTo>
                <a:lnTo>
                  <a:pt x="328777" y="0"/>
                </a:lnTo>
                <a:lnTo>
                  <a:pt x="328777" y="73473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962150">
              <a:lnSpc>
                <a:spcPct val="100000"/>
              </a:lnSpc>
              <a:spcBef>
                <a:spcPts val="100"/>
              </a:spcBef>
            </a:pPr>
            <a:r>
              <a:rPr dirty="0" spc="-5">
                <a:latin typeface="Arial MT"/>
                <a:cs typeface="Arial MT"/>
              </a:rPr>
              <a:t>So</a:t>
            </a:r>
            <a:r>
              <a:rPr dirty="0">
                <a:latin typeface="Arial MT"/>
                <a:cs typeface="Arial MT"/>
              </a:rPr>
              <a:t>r</a:t>
            </a:r>
            <a:r>
              <a:rPr dirty="0" spc="-5">
                <a:latin typeface="Arial MT"/>
                <a:cs typeface="Arial MT"/>
              </a:rPr>
              <a:t>a</a:t>
            </a:r>
            <a:r>
              <a:rPr dirty="0"/>
              <a:t>能力边界探索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关键技术拆解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42871" y="836676"/>
            <a:ext cx="5647858" cy="4082796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694805" y="659130"/>
            <a:ext cx="3380104" cy="4742180"/>
          </a:xfrm>
          <a:custGeom>
            <a:avLst/>
            <a:gdLst/>
            <a:ahLst/>
            <a:cxnLst/>
            <a:rect l="l" t="t" r="r" b="b"/>
            <a:pathLst>
              <a:path w="3380104" h="4742180">
                <a:moveTo>
                  <a:pt x="3351529" y="4742180"/>
                </a:moveTo>
                <a:lnTo>
                  <a:pt x="28575" y="4742180"/>
                </a:lnTo>
                <a:lnTo>
                  <a:pt x="24511" y="4741887"/>
                </a:lnTo>
                <a:lnTo>
                  <a:pt x="0" y="4713605"/>
                </a:lnTo>
                <a:lnTo>
                  <a:pt x="0" y="28575"/>
                </a:lnTo>
                <a:lnTo>
                  <a:pt x="28575" y="0"/>
                </a:lnTo>
                <a:lnTo>
                  <a:pt x="3351529" y="0"/>
                </a:lnTo>
                <a:lnTo>
                  <a:pt x="3380104" y="28575"/>
                </a:lnTo>
                <a:lnTo>
                  <a:pt x="57150" y="28575"/>
                </a:lnTo>
                <a:lnTo>
                  <a:pt x="28575" y="57150"/>
                </a:lnTo>
                <a:lnTo>
                  <a:pt x="57150" y="57150"/>
                </a:lnTo>
                <a:lnTo>
                  <a:pt x="57150" y="4685030"/>
                </a:lnTo>
                <a:lnTo>
                  <a:pt x="28575" y="4685030"/>
                </a:lnTo>
                <a:lnTo>
                  <a:pt x="57150" y="4713605"/>
                </a:lnTo>
                <a:lnTo>
                  <a:pt x="3380104" y="4713605"/>
                </a:lnTo>
                <a:lnTo>
                  <a:pt x="3379812" y="4717669"/>
                </a:lnTo>
                <a:lnTo>
                  <a:pt x="3355594" y="4741887"/>
                </a:lnTo>
                <a:lnTo>
                  <a:pt x="3351529" y="4742180"/>
                </a:lnTo>
                <a:close/>
              </a:path>
              <a:path w="3380104" h="4742180">
                <a:moveTo>
                  <a:pt x="57150" y="57150"/>
                </a:moveTo>
                <a:lnTo>
                  <a:pt x="28575" y="57150"/>
                </a:lnTo>
                <a:lnTo>
                  <a:pt x="57150" y="28575"/>
                </a:lnTo>
                <a:lnTo>
                  <a:pt x="57150" y="57150"/>
                </a:lnTo>
                <a:close/>
              </a:path>
              <a:path w="3380104" h="4742180">
                <a:moveTo>
                  <a:pt x="3322954" y="57150"/>
                </a:moveTo>
                <a:lnTo>
                  <a:pt x="57150" y="57150"/>
                </a:lnTo>
                <a:lnTo>
                  <a:pt x="57150" y="28575"/>
                </a:lnTo>
                <a:lnTo>
                  <a:pt x="3322954" y="28575"/>
                </a:lnTo>
                <a:lnTo>
                  <a:pt x="3322954" y="57150"/>
                </a:lnTo>
                <a:close/>
              </a:path>
              <a:path w="3380104" h="4742180">
                <a:moveTo>
                  <a:pt x="3322954" y="4713605"/>
                </a:moveTo>
                <a:lnTo>
                  <a:pt x="3322954" y="28575"/>
                </a:lnTo>
                <a:lnTo>
                  <a:pt x="3351529" y="57150"/>
                </a:lnTo>
                <a:lnTo>
                  <a:pt x="3380104" y="57150"/>
                </a:lnTo>
                <a:lnTo>
                  <a:pt x="3380104" y="4685030"/>
                </a:lnTo>
                <a:lnTo>
                  <a:pt x="3351529" y="4685030"/>
                </a:lnTo>
                <a:lnTo>
                  <a:pt x="3322954" y="4713605"/>
                </a:lnTo>
                <a:close/>
              </a:path>
              <a:path w="3380104" h="4742180">
                <a:moveTo>
                  <a:pt x="3380104" y="57150"/>
                </a:moveTo>
                <a:lnTo>
                  <a:pt x="3351529" y="57150"/>
                </a:lnTo>
                <a:lnTo>
                  <a:pt x="3322954" y="28575"/>
                </a:lnTo>
                <a:lnTo>
                  <a:pt x="3380104" y="28575"/>
                </a:lnTo>
                <a:lnTo>
                  <a:pt x="3380104" y="57150"/>
                </a:lnTo>
                <a:close/>
              </a:path>
              <a:path w="3380104" h="4742180">
                <a:moveTo>
                  <a:pt x="57150" y="4713605"/>
                </a:moveTo>
                <a:lnTo>
                  <a:pt x="28575" y="4685030"/>
                </a:lnTo>
                <a:lnTo>
                  <a:pt x="57150" y="4685030"/>
                </a:lnTo>
                <a:lnTo>
                  <a:pt x="57150" y="4713605"/>
                </a:lnTo>
                <a:close/>
              </a:path>
              <a:path w="3380104" h="4742180">
                <a:moveTo>
                  <a:pt x="3322954" y="4713605"/>
                </a:moveTo>
                <a:lnTo>
                  <a:pt x="57150" y="4713605"/>
                </a:lnTo>
                <a:lnTo>
                  <a:pt x="57150" y="4685030"/>
                </a:lnTo>
                <a:lnTo>
                  <a:pt x="3322954" y="4685030"/>
                </a:lnTo>
                <a:lnTo>
                  <a:pt x="3322954" y="4713605"/>
                </a:lnTo>
                <a:close/>
              </a:path>
              <a:path w="3380104" h="4742180">
                <a:moveTo>
                  <a:pt x="3380104" y="4713605"/>
                </a:moveTo>
                <a:lnTo>
                  <a:pt x="3322954" y="4713605"/>
                </a:lnTo>
                <a:lnTo>
                  <a:pt x="3351529" y="4685030"/>
                </a:lnTo>
                <a:lnTo>
                  <a:pt x="3380104" y="4685030"/>
                </a:lnTo>
                <a:lnTo>
                  <a:pt x="3380104" y="471360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6802119" y="1157097"/>
            <a:ext cx="3186430" cy="3683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52095" marR="132080" indent="-239395">
              <a:lnSpc>
                <a:spcPct val="150000"/>
              </a:lnSpc>
              <a:spcBef>
                <a:spcPts val="100"/>
              </a:spcBef>
              <a:buClr>
                <a:srgbClr val="70B1FF"/>
              </a:buClr>
              <a:buChar char="•"/>
              <a:tabLst>
                <a:tab pos="252095" algn="l"/>
              </a:tabLst>
            </a:pP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ViT</a:t>
            </a:r>
            <a:r>
              <a:rPr dirty="0" sz="2000" spc="-4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尝试将标准</a:t>
            </a:r>
            <a:r>
              <a:rPr dirty="0" sz="2000" spc="37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Transfo </a:t>
            </a:r>
            <a:r>
              <a:rPr dirty="0" sz="2000" spc="-98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rmer</a:t>
            </a:r>
            <a:r>
              <a:rPr dirty="0" sz="2000" spc="-5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结构直接应用于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图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像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；</a:t>
            </a:r>
            <a:endParaRPr sz="20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buClr>
                <a:srgbClr val="70B1FF"/>
              </a:buClr>
              <a:buFont typeface="SimSun"/>
              <a:buChar char="•"/>
            </a:pPr>
            <a:endParaRPr sz="1950">
              <a:latin typeface="Microsoft YaHei"/>
              <a:cs typeface="Microsoft YaHei"/>
            </a:endParaRPr>
          </a:p>
          <a:p>
            <a:pPr marL="252095" marR="5080" indent="-239395">
              <a:lnSpc>
                <a:spcPct val="150000"/>
              </a:lnSpc>
              <a:spcBef>
                <a:spcPts val="5"/>
              </a:spcBef>
              <a:buClr>
                <a:srgbClr val="70B1FF"/>
              </a:buClr>
              <a:buFont typeface="SimSun"/>
              <a:buChar char="•"/>
              <a:tabLst>
                <a:tab pos="252095" algn="l"/>
              </a:tabLst>
            </a:pP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图像被划分为多个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patch </a:t>
            </a:r>
            <a:r>
              <a:rPr dirty="0" sz="2000" spc="-98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后，将二维</a:t>
            </a:r>
            <a:r>
              <a:rPr dirty="0" sz="2000" spc="42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patch</a:t>
            </a:r>
            <a:r>
              <a:rPr dirty="0" sz="2000" spc="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转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换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为一维向量作为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Transfo </a:t>
            </a:r>
            <a:r>
              <a:rPr dirty="0" sz="2000" spc="-98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 spc="-5">
                <a:solidFill>
                  <a:srgbClr val="374153"/>
                </a:solidFill>
                <a:latin typeface="SimSun"/>
                <a:cs typeface="SimSun"/>
              </a:rPr>
              <a:t>rmer</a:t>
            </a:r>
            <a:r>
              <a:rPr dirty="0" sz="2000" spc="-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2000">
                <a:solidFill>
                  <a:srgbClr val="374153"/>
                </a:solidFill>
                <a:latin typeface="Microsoft YaHei"/>
                <a:cs typeface="Microsoft YaHei"/>
              </a:rPr>
              <a:t>的输入</a:t>
            </a:r>
            <a:r>
              <a:rPr dirty="0" sz="2000" spc="5">
                <a:solidFill>
                  <a:srgbClr val="374153"/>
                </a:solidFill>
                <a:latin typeface="Microsoft YaHei"/>
                <a:cs typeface="Microsoft YaHei"/>
              </a:rPr>
              <a:t>；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3469" y="5265737"/>
            <a:ext cx="4358005" cy="177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5">
                <a:solidFill>
                  <a:srgbClr val="404040"/>
                </a:solidFill>
                <a:latin typeface="Microsoft YaHei"/>
                <a:cs typeface="Microsoft YaHei"/>
              </a:rPr>
              <a:t>“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Vanilla</a:t>
            </a:r>
            <a:r>
              <a:rPr dirty="0" sz="1000" spc="-5">
                <a:solidFill>
                  <a:srgbClr val="404040"/>
                </a:solidFill>
                <a:latin typeface="Microsoft YaHei"/>
                <a:cs typeface="Microsoft YaHei"/>
              </a:rPr>
              <a:t>”</a:t>
            </a:r>
            <a:r>
              <a:rPr dirty="0" sz="1000" spc="-1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Vision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Transformer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Architecture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—</a:t>
            </a:r>
            <a:r>
              <a:rPr dirty="0" sz="1000" spc="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Credit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Dosovitskiy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et</a:t>
            </a:r>
            <a:r>
              <a:rPr dirty="0" sz="1000" spc="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al.,</a:t>
            </a:r>
            <a:r>
              <a:rPr dirty="0" sz="10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000" spc="-5">
                <a:solidFill>
                  <a:srgbClr val="404040"/>
                </a:solidFill>
                <a:latin typeface="Arial MT"/>
                <a:cs typeface="Arial MT"/>
              </a:rPr>
              <a:t>2021</a:t>
            </a:r>
            <a:endParaRPr sz="1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关键技术拆解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89988" y="1959864"/>
            <a:ext cx="5715000" cy="3200400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333385" y="839228"/>
            <a:ext cx="5880100" cy="3822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理解时空编码：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Spacetime</a:t>
            </a:r>
            <a:r>
              <a:rPr dirty="0" sz="2350" spc="-4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latent</a:t>
            </a:r>
            <a:r>
              <a:rPr dirty="0" sz="2350" spc="-35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patches</a:t>
            </a:r>
            <a:endParaRPr sz="2350">
              <a:latin typeface="Segoe Print"/>
              <a:cs typeface="Segoe Prin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关键技术拆解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51341" y="2489098"/>
            <a:ext cx="8673265" cy="285027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929129" y="963294"/>
            <a:ext cx="6269355" cy="1341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摊大饼法：从输入视频剪辑中均匀采样</a:t>
            </a:r>
            <a:r>
              <a:rPr dirty="0" sz="1800" spc="-55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n_t</a:t>
            </a:r>
            <a:r>
              <a:rPr dirty="0" sz="1800" spc="-2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个帧，使用与</a:t>
            </a:r>
            <a:r>
              <a:rPr dirty="0" sz="1800" spc="-15">
                <a:solidFill>
                  <a:srgbClr val="404040"/>
                </a:solidFill>
                <a:latin typeface="Arial MT"/>
                <a:cs typeface="Arial MT"/>
              </a:rPr>
              <a:t>ViT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相同的方法独立地嵌入每个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2D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帧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(embed each 2D frame 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independently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using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the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same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method as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 ViT)</a:t>
            </a:r>
            <a:r>
              <a:rPr dirty="0" sz="1800" spc="-10">
                <a:solidFill>
                  <a:srgbClr val="404040"/>
                </a:solidFill>
                <a:latin typeface="Microsoft YaHei"/>
                <a:cs typeface="Microsoft YaHei"/>
              </a:rPr>
              <a:t>，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并将所有这些 </a:t>
            </a:r>
            <a:r>
              <a:rPr dirty="0" sz="1800" spc="-5">
                <a:solidFill>
                  <a:srgbClr val="404040"/>
                </a:solidFill>
                <a:latin typeface="Arial MT"/>
                <a:cs typeface="Arial MT"/>
              </a:rPr>
              <a:t>token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连接在一起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关键技术拆解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17249" y="909034"/>
            <a:ext cx="5527322" cy="3293600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766813" y="4403331"/>
            <a:ext cx="8634730" cy="1205230"/>
            <a:chOff x="766813" y="4403331"/>
            <a:chExt cx="8634730" cy="1205230"/>
          </a:xfrm>
        </p:grpSpPr>
        <p:sp>
          <p:nvSpPr>
            <p:cNvPr id="17" name="object 17"/>
            <p:cNvSpPr/>
            <p:nvPr/>
          </p:nvSpPr>
          <p:spPr>
            <a:xfrm>
              <a:off x="780288" y="4418075"/>
              <a:ext cx="8606155" cy="1178560"/>
            </a:xfrm>
            <a:custGeom>
              <a:avLst/>
              <a:gdLst/>
              <a:ahLst/>
              <a:cxnLst/>
              <a:rect l="l" t="t" r="r" b="b"/>
              <a:pathLst>
                <a:path w="8606155" h="1178560">
                  <a:moveTo>
                    <a:pt x="8410956" y="1178052"/>
                  </a:moveTo>
                  <a:lnTo>
                    <a:pt x="196596" y="1178052"/>
                  </a:lnTo>
                  <a:lnTo>
                    <a:pt x="151751" y="1172609"/>
                  </a:lnTo>
                  <a:lnTo>
                    <a:pt x="110537" y="1157663"/>
                  </a:lnTo>
                  <a:lnTo>
                    <a:pt x="74129" y="1134387"/>
                  </a:lnTo>
                  <a:lnTo>
                    <a:pt x="43697" y="1103954"/>
                  </a:lnTo>
                  <a:lnTo>
                    <a:pt x="20417" y="1067539"/>
                  </a:lnTo>
                  <a:lnTo>
                    <a:pt x="5460" y="1026315"/>
                  </a:lnTo>
                  <a:lnTo>
                    <a:pt x="0" y="981456"/>
                  </a:lnTo>
                  <a:lnTo>
                    <a:pt x="0" y="196596"/>
                  </a:lnTo>
                  <a:lnTo>
                    <a:pt x="5460" y="151307"/>
                  </a:lnTo>
                  <a:lnTo>
                    <a:pt x="20417" y="109799"/>
                  </a:lnTo>
                  <a:lnTo>
                    <a:pt x="43697" y="73242"/>
                  </a:lnTo>
                  <a:lnTo>
                    <a:pt x="74129" y="42811"/>
                  </a:lnTo>
                  <a:lnTo>
                    <a:pt x="110537" y="19678"/>
                  </a:lnTo>
                  <a:lnTo>
                    <a:pt x="151751" y="5017"/>
                  </a:lnTo>
                  <a:lnTo>
                    <a:pt x="196596" y="0"/>
                  </a:lnTo>
                  <a:lnTo>
                    <a:pt x="8410956" y="0"/>
                  </a:lnTo>
                  <a:lnTo>
                    <a:pt x="8455703" y="5017"/>
                  </a:lnTo>
                  <a:lnTo>
                    <a:pt x="8496825" y="19678"/>
                  </a:lnTo>
                  <a:lnTo>
                    <a:pt x="8533120" y="42811"/>
                  </a:lnTo>
                  <a:lnTo>
                    <a:pt x="8563388" y="73242"/>
                  </a:lnTo>
                  <a:lnTo>
                    <a:pt x="8586429" y="109799"/>
                  </a:lnTo>
                  <a:lnTo>
                    <a:pt x="8601042" y="151307"/>
                  </a:lnTo>
                  <a:lnTo>
                    <a:pt x="8606028" y="196596"/>
                  </a:lnTo>
                  <a:lnTo>
                    <a:pt x="8606028" y="981456"/>
                  </a:lnTo>
                  <a:lnTo>
                    <a:pt x="8601042" y="1026315"/>
                  </a:lnTo>
                  <a:lnTo>
                    <a:pt x="8586429" y="1067539"/>
                  </a:lnTo>
                  <a:lnTo>
                    <a:pt x="8563388" y="1103954"/>
                  </a:lnTo>
                  <a:lnTo>
                    <a:pt x="8533120" y="1134387"/>
                  </a:lnTo>
                  <a:lnTo>
                    <a:pt x="8496825" y="1157663"/>
                  </a:lnTo>
                  <a:lnTo>
                    <a:pt x="8455703" y="1172609"/>
                  </a:lnTo>
                  <a:lnTo>
                    <a:pt x="8410956" y="1178052"/>
                  </a:lnTo>
                  <a:close/>
                </a:path>
              </a:pathLst>
            </a:custGeom>
            <a:solidFill>
              <a:srgbClr val="DCE0E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766813" y="4403331"/>
              <a:ext cx="8634730" cy="1205230"/>
            </a:xfrm>
            <a:custGeom>
              <a:avLst/>
              <a:gdLst/>
              <a:ahLst/>
              <a:cxnLst/>
              <a:rect l="l" t="t" r="r" b="b"/>
              <a:pathLst>
                <a:path w="8634730" h="1205229">
                  <a:moveTo>
                    <a:pt x="8445246" y="1205230"/>
                  </a:moveTo>
                  <a:lnTo>
                    <a:pt x="189014" y="1205230"/>
                  </a:lnTo>
                  <a:lnTo>
                    <a:pt x="178473" y="1203960"/>
                  </a:lnTo>
                  <a:lnTo>
                    <a:pt x="138112" y="1192530"/>
                  </a:lnTo>
                  <a:lnTo>
                    <a:pt x="101307" y="1174750"/>
                  </a:lnTo>
                  <a:lnTo>
                    <a:pt x="84518" y="1163319"/>
                  </a:lnTo>
                  <a:lnTo>
                    <a:pt x="76555" y="1158239"/>
                  </a:lnTo>
                  <a:lnTo>
                    <a:pt x="68922" y="1150619"/>
                  </a:lnTo>
                  <a:lnTo>
                    <a:pt x="61607" y="1144269"/>
                  </a:lnTo>
                  <a:lnTo>
                    <a:pt x="54635" y="1136650"/>
                  </a:lnTo>
                  <a:lnTo>
                    <a:pt x="48018" y="1129030"/>
                  </a:lnTo>
                  <a:lnTo>
                    <a:pt x="41770" y="1121410"/>
                  </a:lnTo>
                  <a:lnTo>
                    <a:pt x="35902" y="1112519"/>
                  </a:lnTo>
                  <a:lnTo>
                    <a:pt x="30429" y="1104900"/>
                  </a:lnTo>
                  <a:lnTo>
                    <a:pt x="25349" y="1096010"/>
                  </a:lnTo>
                  <a:lnTo>
                    <a:pt x="20701" y="1085850"/>
                  </a:lnTo>
                  <a:lnTo>
                    <a:pt x="16484" y="1076960"/>
                  </a:lnTo>
                  <a:lnTo>
                    <a:pt x="4203" y="1037589"/>
                  </a:lnTo>
                  <a:lnTo>
                    <a:pt x="0" y="1000760"/>
                  </a:lnTo>
                  <a:lnTo>
                    <a:pt x="0" y="204470"/>
                  </a:lnTo>
                  <a:lnTo>
                    <a:pt x="6553" y="157479"/>
                  </a:lnTo>
                  <a:lnTo>
                    <a:pt x="16484" y="128270"/>
                  </a:lnTo>
                  <a:lnTo>
                    <a:pt x="20701" y="118110"/>
                  </a:lnTo>
                  <a:lnTo>
                    <a:pt x="25349" y="109220"/>
                  </a:lnTo>
                  <a:lnTo>
                    <a:pt x="30429" y="100329"/>
                  </a:lnTo>
                  <a:lnTo>
                    <a:pt x="35902" y="92710"/>
                  </a:lnTo>
                  <a:lnTo>
                    <a:pt x="41770" y="83820"/>
                  </a:lnTo>
                  <a:lnTo>
                    <a:pt x="48018" y="76200"/>
                  </a:lnTo>
                  <a:lnTo>
                    <a:pt x="54635" y="68579"/>
                  </a:lnTo>
                  <a:lnTo>
                    <a:pt x="61607" y="60960"/>
                  </a:lnTo>
                  <a:lnTo>
                    <a:pt x="68922" y="54610"/>
                  </a:lnTo>
                  <a:lnTo>
                    <a:pt x="76555" y="46989"/>
                  </a:lnTo>
                  <a:lnTo>
                    <a:pt x="110134" y="25400"/>
                  </a:lnTo>
                  <a:lnTo>
                    <a:pt x="147904" y="8889"/>
                  </a:lnTo>
                  <a:lnTo>
                    <a:pt x="189014" y="0"/>
                  </a:lnTo>
                  <a:lnTo>
                    <a:pt x="8445246" y="0"/>
                  </a:lnTo>
                  <a:lnTo>
                    <a:pt x="8486343" y="8889"/>
                  </a:lnTo>
                  <a:lnTo>
                    <a:pt x="8524125" y="25400"/>
                  </a:lnTo>
                  <a:lnTo>
                    <a:pt x="8528532" y="27939"/>
                  </a:lnTo>
                  <a:lnTo>
                    <a:pt x="201510" y="27939"/>
                  </a:lnTo>
                  <a:lnTo>
                    <a:pt x="191541" y="29210"/>
                  </a:lnTo>
                  <a:lnTo>
                    <a:pt x="192252" y="29210"/>
                  </a:lnTo>
                  <a:lnTo>
                    <a:pt x="182435" y="30479"/>
                  </a:lnTo>
                  <a:lnTo>
                    <a:pt x="183146" y="30479"/>
                  </a:lnTo>
                  <a:lnTo>
                    <a:pt x="173469" y="31750"/>
                  </a:lnTo>
                  <a:lnTo>
                    <a:pt x="174180" y="31750"/>
                  </a:lnTo>
                  <a:lnTo>
                    <a:pt x="169430" y="33020"/>
                  </a:lnTo>
                  <a:lnTo>
                    <a:pt x="165366" y="33020"/>
                  </a:lnTo>
                  <a:lnTo>
                    <a:pt x="159160" y="35560"/>
                  </a:lnTo>
                  <a:lnTo>
                    <a:pt x="156730" y="35560"/>
                  </a:lnTo>
                  <a:lnTo>
                    <a:pt x="147612" y="39370"/>
                  </a:lnTo>
                  <a:lnTo>
                    <a:pt x="148272" y="39370"/>
                  </a:lnTo>
                  <a:lnTo>
                    <a:pt x="139357" y="41910"/>
                  </a:lnTo>
                  <a:lnTo>
                    <a:pt x="140004" y="41910"/>
                  </a:lnTo>
                  <a:lnTo>
                    <a:pt x="131305" y="45720"/>
                  </a:lnTo>
                  <a:lnTo>
                    <a:pt x="131927" y="45720"/>
                  </a:lnTo>
                  <a:lnTo>
                    <a:pt x="123469" y="49529"/>
                  </a:lnTo>
                  <a:lnTo>
                    <a:pt x="124079" y="49529"/>
                  </a:lnTo>
                  <a:lnTo>
                    <a:pt x="115849" y="54610"/>
                  </a:lnTo>
                  <a:lnTo>
                    <a:pt x="116446" y="54610"/>
                  </a:lnTo>
                  <a:lnTo>
                    <a:pt x="110474" y="58420"/>
                  </a:lnTo>
                  <a:lnTo>
                    <a:pt x="109042" y="58420"/>
                  </a:lnTo>
                  <a:lnTo>
                    <a:pt x="102885" y="63500"/>
                  </a:lnTo>
                  <a:lnTo>
                    <a:pt x="101904" y="63500"/>
                  </a:lnTo>
                  <a:lnTo>
                    <a:pt x="94488" y="69850"/>
                  </a:lnTo>
                  <a:lnTo>
                    <a:pt x="95008" y="69850"/>
                  </a:lnTo>
                  <a:lnTo>
                    <a:pt x="87884" y="74929"/>
                  </a:lnTo>
                  <a:lnTo>
                    <a:pt x="88392" y="74929"/>
                  </a:lnTo>
                  <a:lnTo>
                    <a:pt x="81572" y="81279"/>
                  </a:lnTo>
                  <a:lnTo>
                    <a:pt x="82054" y="81279"/>
                  </a:lnTo>
                  <a:lnTo>
                    <a:pt x="75552" y="87629"/>
                  </a:lnTo>
                  <a:lnTo>
                    <a:pt x="76009" y="87629"/>
                  </a:lnTo>
                  <a:lnTo>
                    <a:pt x="69850" y="93979"/>
                  </a:lnTo>
                  <a:lnTo>
                    <a:pt x="70281" y="93979"/>
                  </a:lnTo>
                  <a:lnTo>
                    <a:pt x="65424" y="100329"/>
                  </a:lnTo>
                  <a:lnTo>
                    <a:pt x="64858" y="100329"/>
                  </a:lnTo>
                  <a:lnTo>
                    <a:pt x="59385" y="107950"/>
                  </a:lnTo>
                  <a:lnTo>
                    <a:pt x="59778" y="107950"/>
                  </a:lnTo>
                  <a:lnTo>
                    <a:pt x="54673" y="115570"/>
                  </a:lnTo>
                  <a:lnTo>
                    <a:pt x="55029" y="115570"/>
                  </a:lnTo>
                  <a:lnTo>
                    <a:pt x="50304" y="123189"/>
                  </a:lnTo>
                  <a:lnTo>
                    <a:pt x="50634" y="123189"/>
                  </a:lnTo>
                  <a:lnTo>
                    <a:pt x="46291" y="130810"/>
                  </a:lnTo>
                  <a:lnTo>
                    <a:pt x="46596" y="130810"/>
                  </a:lnTo>
                  <a:lnTo>
                    <a:pt x="43221" y="138429"/>
                  </a:lnTo>
                  <a:lnTo>
                    <a:pt x="42938" y="138429"/>
                  </a:lnTo>
                  <a:lnTo>
                    <a:pt x="39420" y="147320"/>
                  </a:lnTo>
                  <a:lnTo>
                    <a:pt x="39662" y="147320"/>
                  </a:lnTo>
                  <a:lnTo>
                    <a:pt x="37016" y="154939"/>
                  </a:lnTo>
                  <a:lnTo>
                    <a:pt x="36791" y="154939"/>
                  </a:lnTo>
                  <a:lnTo>
                    <a:pt x="34469" y="163829"/>
                  </a:lnTo>
                  <a:lnTo>
                    <a:pt x="34315" y="163829"/>
                  </a:lnTo>
                  <a:lnTo>
                    <a:pt x="32404" y="172720"/>
                  </a:lnTo>
                  <a:lnTo>
                    <a:pt x="32270" y="172720"/>
                  </a:lnTo>
                  <a:lnTo>
                    <a:pt x="30759" y="181610"/>
                  </a:lnTo>
                  <a:lnTo>
                    <a:pt x="29557" y="190500"/>
                  </a:lnTo>
                  <a:lnTo>
                    <a:pt x="28821" y="199389"/>
                  </a:lnTo>
                  <a:lnTo>
                    <a:pt x="28752" y="200660"/>
                  </a:lnTo>
                  <a:lnTo>
                    <a:pt x="28609" y="204470"/>
                  </a:lnTo>
                  <a:lnTo>
                    <a:pt x="28527" y="995680"/>
                  </a:lnTo>
                  <a:lnTo>
                    <a:pt x="28562" y="999489"/>
                  </a:lnTo>
                  <a:lnTo>
                    <a:pt x="28727" y="1004569"/>
                  </a:lnTo>
                  <a:lnTo>
                    <a:pt x="29476" y="1014730"/>
                  </a:lnTo>
                  <a:lnTo>
                    <a:pt x="30657" y="1023619"/>
                  </a:lnTo>
                  <a:lnTo>
                    <a:pt x="32270" y="1032510"/>
                  </a:lnTo>
                  <a:lnTo>
                    <a:pt x="32404" y="1032510"/>
                  </a:lnTo>
                  <a:lnTo>
                    <a:pt x="34315" y="1041400"/>
                  </a:lnTo>
                  <a:lnTo>
                    <a:pt x="34516" y="1041400"/>
                  </a:lnTo>
                  <a:lnTo>
                    <a:pt x="36791" y="1049019"/>
                  </a:lnTo>
                  <a:lnTo>
                    <a:pt x="36576" y="1049019"/>
                  </a:lnTo>
                  <a:lnTo>
                    <a:pt x="39662" y="1057910"/>
                  </a:lnTo>
                  <a:lnTo>
                    <a:pt x="39420" y="1057910"/>
                  </a:lnTo>
                  <a:lnTo>
                    <a:pt x="42938" y="1066800"/>
                  </a:lnTo>
                  <a:lnTo>
                    <a:pt x="43221" y="1066800"/>
                  </a:lnTo>
                  <a:lnTo>
                    <a:pt x="46596" y="1074419"/>
                  </a:lnTo>
                  <a:lnTo>
                    <a:pt x="46911" y="1074419"/>
                  </a:lnTo>
                  <a:lnTo>
                    <a:pt x="50634" y="1082039"/>
                  </a:lnTo>
                  <a:lnTo>
                    <a:pt x="50304" y="1082039"/>
                  </a:lnTo>
                  <a:lnTo>
                    <a:pt x="55029" y="1089660"/>
                  </a:lnTo>
                  <a:lnTo>
                    <a:pt x="54673" y="1089660"/>
                  </a:lnTo>
                  <a:lnTo>
                    <a:pt x="59778" y="1097280"/>
                  </a:lnTo>
                  <a:lnTo>
                    <a:pt x="60167" y="1097280"/>
                  </a:lnTo>
                  <a:lnTo>
                    <a:pt x="64858" y="1104900"/>
                  </a:lnTo>
                  <a:lnTo>
                    <a:pt x="65424" y="1104900"/>
                  </a:lnTo>
                  <a:lnTo>
                    <a:pt x="70281" y="1111250"/>
                  </a:lnTo>
                  <a:lnTo>
                    <a:pt x="69850" y="1111250"/>
                  </a:lnTo>
                  <a:lnTo>
                    <a:pt x="76009" y="1117600"/>
                  </a:lnTo>
                  <a:lnTo>
                    <a:pt x="75552" y="1117600"/>
                  </a:lnTo>
                  <a:lnTo>
                    <a:pt x="82054" y="1123950"/>
                  </a:lnTo>
                  <a:lnTo>
                    <a:pt x="81572" y="1123950"/>
                  </a:lnTo>
                  <a:lnTo>
                    <a:pt x="88392" y="1130300"/>
                  </a:lnTo>
                  <a:lnTo>
                    <a:pt x="87884" y="1130300"/>
                  </a:lnTo>
                  <a:lnTo>
                    <a:pt x="95008" y="1135380"/>
                  </a:lnTo>
                  <a:lnTo>
                    <a:pt x="94488" y="1135380"/>
                  </a:lnTo>
                  <a:lnTo>
                    <a:pt x="101904" y="1141730"/>
                  </a:lnTo>
                  <a:lnTo>
                    <a:pt x="102885" y="1141730"/>
                  </a:lnTo>
                  <a:lnTo>
                    <a:pt x="109042" y="1146810"/>
                  </a:lnTo>
                  <a:lnTo>
                    <a:pt x="110474" y="1146810"/>
                  </a:lnTo>
                  <a:lnTo>
                    <a:pt x="116446" y="1150619"/>
                  </a:lnTo>
                  <a:lnTo>
                    <a:pt x="115849" y="1150619"/>
                  </a:lnTo>
                  <a:lnTo>
                    <a:pt x="124079" y="1155700"/>
                  </a:lnTo>
                  <a:lnTo>
                    <a:pt x="125583" y="1155700"/>
                  </a:lnTo>
                  <a:lnTo>
                    <a:pt x="131927" y="1159510"/>
                  </a:lnTo>
                  <a:lnTo>
                    <a:pt x="131305" y="1159510"/>
                  </a:lnTo>
                  <a:lnTo>
                    <a:pt x="140004" y="1163319"/>
                  </a:lnTo>
                  <a:lnTo>
                    <a:pt x="139357" y="1163319"/>
                  </a:lnTo>
                  <a:lnTo>
                    <a:pt x="148272" y="1165860"/>
                  </a:lnTo>
                  <a:lnTo>
                    <a:pt x="147612" y="1165860"/>
                  </a:lnTo>
                  <a:lnTo>
                    <a:pt x="156730" y="1169669"/>
                  </a:lnTo>
                  <a:lnTo>
                    <a:pt x="160712" y="1169669"/>
                  </a:lnTo>
                  <a:lnTo>
                    <a:pt x="165366" y="1170939"/>
                  </a:lnTo>
                  <a:lnTo>
                    <a:pt x="164680" y="1170939"/>
                  </a:lnTo>
                  <a:lnTo>
                    <a:pt x="174180" y="1173480"/>
                  </a:lnTo>
                  <a:lnTo>
                    <a:pt x="173469" y="1173480"/>
                  </a:lnTo>
                  <a:lnTo>
                    <a:pt x="183146" y="1174750"/>
                  </a:lnTo>
                  <a:lnTo>
                    <a:pt x="182435" y="1174750"/>
                  </a:lnTo>
                  <a:lnTo>
                    <a:pt x="192252" y="1176019"/>
                  </a:lnTo>
                  <a:lnTo>
                    <a:pt x="191541" y="1176019"/>
                  </a:lnTo>
                  <a:lnTo>
                    <a:pt x="201510" y="1177289"/>
                  </a:lnTo>
                  <a:lnTo>
                    <a:pt x="8528532" y="1177289"/>
                  </a:lnTo>
                  <a:lnTo>
                    <a:pt x="8524125" y="1179830"/>
                  </a:lnTo>
                  <a:lnTo>
                    <a:pt x="8515032" y="1184910"/>
                  </a:lnTo>
                  <a:lnTo>
                    <a:pt x="8505710" y="1188719"/>
                  </a:lnTo>
                  <a:lnTo>
                    <a:pt x="8486343" y="1196339"/>
                  </a:lnTo>
                  <a:lnTo>
                    <a:pt x="8455787" y="1203960"/>
                  </a:lnTo>
                  <a:lnTo>
                    <a:pt x="8445246" y="1205230"/>
                  </a:lnTo>
                  <a:close/>
                </a:path>
                <a:path w="8634730" h="1205229">
                  <a:moveTo>
                    <a:pt x="8469579" y="34289"/>
                  </a:moveTo>
                  <a:lnTo>
                    <a:pt x="8460079" y="31750"/>
                  </a:lnTo>
                  <a:lnTo>
                    <a:pt x="8460778" y="31750"/>
                  </a:lnTo>
                  <a:lnTo>
                    <a:pt x="8451113" y="30479"/>
                  </a:lnTo>
                  <a:lnTo>
                    <a:pt x="8451824" y="30479"/>
                  </a:lnTo>
                  <a:lnTo>
                    <a:pt x="8441994" y="29210"/>
                  </a:lnTo>
                  <a:lnTo>
                    <a:pt x="8442718" y="29210"/>
                  </a:lnTo>
                  <a:lnTo>
                    <a:pt x="8432749" y="27939"/>
                  </a:lnTo>
                  <a:lnTo>
                    <a:pt x="8528532" y="27939"/>
                  </a:lnTo>
                  <a:lnTo>
                    <a:pt x="8532939" y="30479"/>
                  </a:lnTo>
                  <a:lnTo>
                    <a:pt x="8537213" y="33020"/>
                  </a:lnTo>
                  <a:lnTo>
                    <a:pt x="8468880" y="33020"/>
                  </a:lnTo>
                  <a:lnTo>
                    <a:pt x="8469579" y="34289"/>
                  </a:lnTo>
                  <a:close/>
                </a:path>
                <a:path w="8634730" h="1205229">
                  <a:moveTo>
                    <a:pt x="164680" y="34289"/>
                  </a:moveTo>
                  <a:lnTo>
                    <a:pt x="165366" y="33020"/>
                  </a:lnTo>
                  <a:lnTo>
                    <a:pt x="169430" y="33020"/>
                  </a:lnTo>
                  <a:lnTo>
                    <a:pt x="164680" y="34289"/>
                  </a:lnTo>
                  <a:close/>
                </a:path>
                <a:path w="8634730" h="1205229">
                  <a:moveTo>
                    <a:pt x="8478202" y="36829"/>
                  </a:moveTo>
                  <a:lnTo>
                    <a:pt x="8468880" y="33020"/>
                  </a:lnTo>
                  <a:lnTo>
                    <a:pt x="8537213" y="33020"/>
                  </a:lnTo>
                  <a:lnTo>
                    <a:pt x="8541486" y="35560"/>
                  </a:lnTo>
                  <a:lnTo>
                    <a:pt x="8477529" y="35560"/>
                  </a:lnTo>
                  <a:lnTo>
                    <a:pt x="8478202" y="36829"/>
                  </a:lnTo>
                  <a:close/>
                </a:path>
                <a:path w="8634730" h="1205229">
                  <a:moveTo>
                    <a:pt x="156057" y="36829"/>
                  </a:moveTo>
                  <a:lnTo>
                    <a:pt x="156730" y="35560"/>
                  </a:lnTo>
                  <a:lnTo>
                    <a:pt x="159160" y="35560"/>
                  </a:lnTo>
                  <a:lnTo>
                    <a:pt x="156057" y="36829"/>
                  </a:lnTo>
                  <a:close/>
                </a:path>
                <a:path w="8634730" h="1205229">
                  <a:moveTo>
                    <a:pt x="8525776" y="59689"/>
                  </a:moveTo>
                  <a:lnTo>
                    <a:pt x="8517813" y="54610"/>
                  </a:lnTo>
                  <a:lnTo>
                    <a:pt x="8518398" y="54610"/>
                  </a:lnTo>
                  <a:lnTo>
                    <a:pt x="8510181" y="49529"/>
                  </a:lnTo>
                  <a:lnTo>
                    <a:pt x="8510790" y="49529"/>
                  </a:lnTo>
                  <a:lnTo>
                    <a:pt x="8502319" y="45720"/>
                  </a:lnTo>
                  <a:lnTo>
                    <a:pt x="8502954" y="45720"/>
                  </a:lnTo>
                  <a:lnTo>
                    <a:pt x="8494255" y="41910"/>
                  </a:lnTo>
                  <a:lnTo>
                    <a:pt x="8494903" y="41910"/>
                  </a:lnTo>
                  <a:lnTo>
                    <a:pt x="8485987" y="39370"/>
                  </a:lnTo>
                  <a:lnTo>
                    <a:pt x="8486648" y="39370"/>
                  </a:lnTo>
                  <a:lnTo>
                    <a:pt x="8477529" y="35560"/>
                  </a:lnTo>
                  <a:lnTo>
                    <a:pt x="8541486" y="35560"/>
                  </a:lnTo>
                  <a:lnTo>
                    <a:pt x="8549741" y="40639"/>
                  </a:lnTo>
                  <a:lnTo>
                    <a:pt x="8557691" y="46989"/>
                  </a:lnTo>
                  <a:lnTo>
                    <a:pt x="8565337" y="54610"/>
                  </a:lnTo>
                  <a:lnTo>
                    <a:pt x="8569718" y="58420"/>
                  </a:lnTo>
                  <a:lnTo>
                    <a:pt x="8525205" y="58420"/>
                  </a:lnTo>
                  <a:lnTo>
                    <a:pt x="8525776" y="59689"/>
                  </a:lnTo>
                  <a:close/>
                </a:path>
                <a:path w="8634730" h="1205229">
                  <a:moveTo>
                    <a:pt x="108483" y="59689"/>
                  </a:moveTo>
                  <a:lnTo>
                    <a:pt x="109042" y="58420"/>
                  </a:lnTo>
                  <a:lnTo>
                    <a:pt x="110474" y="58420"/>
                  </a:lnTo>
                  <a:lnTo>
                    <a:pt x="108483" y="59689"/>
                  </a:lnTo>
                  <a:close/>
                </a:path>
                <a:path w="8634730" h="1205229">
                  <a:moveTo>
                    <a:pt x="8532901" y="64770"/>
                  </a:moveTo>
                  <a:lnTo>
                    <a:pt x="8525205" y="58420"/>
                  </a:lnTo>
                  <a:lnTo>
                    <a:pt x="8569718" y="58420"/>
                  </a:lnTo>
                  <a:lnTo>
                    <a:pt x="8572639" y="60960"/>
                  </a:lnTo>
                  <a:lnTo>
                    <a:pt x="8574963" y="63500"/>
                  </a:lnTo>
                  <a:lnTo>
                    <a:pt x="8532355" y="63500"/>
                  </a:lnTo>
                  <a:lnTo>
                    <a:pt x="8532901" y="64770"/>
                  </a:lnTo>
                  <a:close/>
                </a:path>
                <a:path w="8634730" h="1205229">
                  <a:moveTo>
                    <a:pt x="101345" y="64770"/>
                  </a:moveTo>
                  <a:lnTo>
                    <a:pt x="101904" y="63500"/>
                  </a:lnTo>
                  <a:lnTo>
                    <a:pt x="102885" y="63500"/>
                  </a:lnTo>
                  <a:lnTo>
                    <a:pt x="101345" y="64770"/>
                  </a:lnTo>
                  <a:close/>
                </a:path>
                <a:path w="8634730" h="1205229">
                  <a:moveTo>
                    <a:pt x="8569807" y="101600"/>
                  </a:moveTo>
                  <a:lnTo>
                    <a:pt x="8563978" y="93979"/>
                  </a:lnTo>
                  <a:lnTo>
                    <a:pt x="8564410" y="93979"/>
                  </a:lnTo>
                  <a:lnTo>
                    <a:pt x="8558237" y="87629"/>
                  </a:lnTo>
                  <a:lnTo>
                    <a:pt x="8558695" y="87629"/>
                  </a:lnTo>
                  <a:lnTo>
                    <a:pt x="8552192" y="81279"/>
                  </a:lnTo>
                  <a:lnTo>
                    <a:pt x="8552675" y="81279"/>
                  </a:lnTo>
                  <a:lnTo>
                    <a:pt x="8545855" y="74929"/>
                  </a:lnTo>
                  <a:lnTo>
                    <a:pt x="8546363" y="74929"/>
                  </a:lnTo>
                  <a:lnTo>
                    <a:pt x="8539238" y="69850"/>
                  </a:lnTo>
                  <a:lnTo>
                    <a:pt x="8539772" y="69850"/>
                  </a:lnTo>
                  <a:lnTo>
                    <a:pt x="8532355" y="63500"/>
                  </a:lnTo>
                  <a:lnTo>
                    <a:pt x="8574963" y="63500"/>
                  </a:lnTo>
                  <a:lnTo>
                    <a:pt x="8579612" y="68579"/>
                  </a:lnTo>
                  <a:lnTo>
                    <a:pt x="8586228" y="76200"/>
                  </a:lnTo>
                  <a:lnTo>
                    <a:pt x="8592477" y="83820"/>
                  </a:lnTo>
                  <a:lnTo>
                    <a:pt x="8598357" y="92710"/>
                  </a:lnTo>
                  <a:lnTo>
                    <a:pt x="8603830" y="100329"/>
                  </a:lnTo>
                  <a:lnTo>
                    <a:pt x="8569388" y="100329"/>
                  </a:lnTo>
                  <a:lnTo>
                    <a:pt x="8569807" y="101600"/>
                  </a:lnTo>
                  <a:close/>
                </a:path>
                <a:path w="8634730" h="1205229">
                  <a:moveTo>
                    <a:pt x="64452" y="101600"/>
                  </a:moveTo>
                  <a:lnTo>
                    <a:pt x="64858" y="100329"/>
                  </a:lnTo>
                  <a:lnTo>
                    <a:pt x="65424" y="100329"/>
                  </a:lnTo>
                  <a:lnTo>
                    <a:pt x="64452" y="101600"/>
                  </a:lnTo>
                  <a:close/>
                </a:path>
                <a:path w="8634730" h="1205229">
                  <a:moveTo>
                    <a:pt x="8591588" y="139700"/>
                  </a:moveTo>
                  <a:lnTo>
                    <a:pt x="8587663" y="130810"/>
                  </a:lnTo>
                  <a:lnTo>
                    <a:pt x="8587955" y="130810"/>
                  </a:lnTo>
                  <a:lnTo>
                    <a:pt x="8583625" y="123189"/>
                  </a:lnTo>
                  <a:lnTo>
                    <a:pt x="8583955" y="123189"/>
                  </a:lnTo>
                  <a:lnTo>
                    <a:pt x="8579231" y="115570"/>
                  </a:lnTo>
                  <a:lnTo>
                    <a:pt x="8579586" y="115570"/>
                  </a:lnTo>
                  <a:lnTo>
                    <a:pt x="8574481" y="107950"/>
                  </a:lnTo>
                  <a:lnTo>
                    <a:pt x="8574862" y="107950"/>
                  </a:lnTo>
                  <a:lnTo>
                    <a:pt x="8569388" y="100329"/>
                  </a:lnTo>
                  <a:lnTo>
                    <a:pt x="8603830" y="100329"/>
                  </a:lnTo>
                  <a:lnTo>
                    <a:pt x="8608898" y="109220"/>
                  </a:lnTo>
                  <a:lnTo>
                    <a:pt x="8613546" y="118110"/>
                  </a:lnTo>
                  <a:lnTo>
                    <a:pt x="8617775" y="128270"/>
                  </a:lnTo>
                  <a:lnTo>
                    <a:pt x="8621547" y="137160"/>
                  </a:lnTo>
                  <a:lnTo>
                    <a:pt x="8621961" y="138429"/>
                  </a:lnTo>
                  <a:lnTo>
                    <a:pt x="8591321" y="138429"/>
                  </a:lnTo>
                  <a:lnTo>
                    <a:pt x="8591588" y="139700"/>
                  </a:lnTo>
                  <a:close/>
                </a:path>
                <a:path w="8634730" h="1205229">
                  <a:moveTo>
                    <a:pt x="42659" y="139700"/>
                  </a:moveTo>
                  <a:lnTo>
                    <a:pt x="42938" y="138429"/>
                  </a:lnTo>
                  <a:lnTo>
                    <a:pt x="43221" y="138429"/>
                  </a:lnTo>
                  <a:lnTo>
                    <a:pt x="42659" y="139700"/>
                  </a:lnTo>
                  <a:close/>
                </a:path>
                <a:path w="8634730" h="1205229">
                  <a:moveTo>
                    <a:pt x="8597671" y="156210"/>
                  </a:moveTo>
                  <a:lnTo>
                    <a:pt x="8594585" y="147320"/>
                  </a:lnTo>
                  <a:lnTo>
                    <a:pt x="8594826" y="147320"/>
                  </a:lnTo>
                  <a:lnTo>
                    <a:pt x="8591321" y="138429"/>
                  </a:lnTo>
                  <a:lnTo>
                    <a:pt x="8621961" y="138429"/>
                  </a:lnTo>
                  <a:lnTo>
                    <a:pt x="8624862" y="147320"/>
                  </a:lnTo>
                  <a:lnTo>
                    <a:pt x="8626986" y="154939"/>
                  </a:lnTo>
                  <a:lnTo>
                    <a:pt x="8597468" y="154939"/>
                  </a:lnTo>
                  <a:lnTo>
                    <a:pt x="8597671" y="156210"/>
                  </a:lnTo>
                  <a:close/>
                </a:path>
                <a:path w="8634730" h="1205229">
                  <a:moveTo>
                    <a:pt x="36576" y="156210"/>
                  </a:moveTo>
                  <a:lnTo>
                    <a:pt x="36791" y="154939"/>
                  </a:lnTo>
                  <a:lnTo>
                    <a:pt x="37016" y="154939"/>
                  </a:lnTo>
                  <a:lnTo>
                    <a:pt x="36576" y="156210"/>
                  </a:lnTo>
                  <a:close/>
                </a:path>
                <a:path w="8634730" h="1205229">
                  <a:moveTo>
                    <a:pt x="8600109" y="165100"/>
                  </a:moveTo>
                  <a:lnTo>
                    <a:pt x="8597468" y="154939"/>
                  </a:lnTo>
                  <a:lnTo>
                    <a:pt x="8626986" y="154939"/>
                  </a:lnTo>
                  <a:lnTo>
                    <a:pt x="8627694" y="157479"/>
                  </a:lnTo>
                  <a:lnTo>
                    <a:pt x="8629162" y="163829"/>
                  </a:lnTo>
                  <a:lnTo>
                    <a:pt x="8599932" y="163829"/>
                  </a:lnTo>
                  <a:lnTo>
                    <a:pt x="8600109" y="165100"/>
                  </a:lnTo>
                  <a:close/>
                </a:path>
                <a:path w="8634730" h="1205229">
                  <a:moveTo>
                    <a:pt x="34137" y="165100"/>
                  </a:moveTo>
                  <a:lnTo>
                    <a:pt x="34315" y="163829"/>
                  </a:lnTo>
                  <a:lnTo>
                    <a:pt x="34469" y="163829"/>
                  </a:lnTo>
                  <a:lnTo>
                    <a:pt x="34137" y="165100"/>
                  </a:lnTo>
                  <a:close/>
                </a:path>
                <a:path w="8634730" h="1205229">
                  <a:moveTo>
                    <a:pt x="8634323" y="995680"/>
                  </a:moveTo>
                  <a:lnTo>
                    <a:pt x="8605748" y="995680"/>
                  </a:lnTo>
                  <a:lnTo>
                    <a:pt x="8605685" y="204470"/>
                  </a:lnTo>
                  <a:lnTo>
                    <a:pt x="8605507" y="200660"/>
                  </a:lnTo>
                  <a:lnTo>
                    <a:pt x="8605437" y="199389"/>
                  </a:lnTo>
                  <a:lnTo>
                    <a:pt x="8604770" y="190500"/>
                  </a:lnTo>
                  <a:lnTo>
                    <a:pt x="8603602" y="181610"/>
                  </a:lnTo>
                  <a:lnTo>
                    <a:pt x="8601976" y="172720"/>
                  </a:lnTo>
                  <a:lnTo>
                    <a:pt x="8599932" y="163829"/>
                  </a:lnTo>
                  <a:lnTo>
                    <a:pt x="8629162" y="163829"/>
                  </a:lnTo>
                  <a:lnTo>
                    <a:pt x="8634260" y="204470"/>
                  </a:lnTo>
                  <a:lnTo>
                    <a:pt x="8634323" y="995680"/>
                  </a:lnTo>
                  <a:close/>
                </a:path>
                <a:path w="8634730" h="1205229">
                  <a:moveTo>
                    <a:pt x="32131" y="173989"/>
                  </a:moveTo>
                  <a:lnTo>
                    <a:pt x="32270" y="172720"/>
                  </a:lnTo>
                  <a:lnTo>
                    <a:pt x="32404" y="172720"/>
                  </a:lnTo>
                  <a:lnTo>
                    <a:pt x="32131" y="173989"/>
                  </a:lnTo>
                  <a:close/>
                </a:path>
                <a:path w="8634730" h="1205229">
                  <a:moveTo>
                    <a:pt x="8602129" y="173989"/>
                  </a:moveTo>
                  <a:lnTo>
                    <a:pt x="8601854" y="172720"/>
                  </a:lnTo>
                  <a:lnTo>
                    <a:pt x="8602129" y="173989"/>
                  </a:lnTo>
                  <a:close/>
                </a:path>
                <a:path w="8634730" h="1205229">
                  <a:moveTo>
                    <a:pt x="30543" y="182879"/>
                  </a:moveTo>
                  <a:lnTo>
                    <a:pt x="30657" y="181610"/>
                  </a:lnTo>
                  <a:lnTo>
                    <a:pt x="30543" y="182879"/>
                  </a:lnTo>
                  <a:close/>
                </a:path>
                <a:path w="8634730" h="1205229">
                  <a:moveTo>
                    <a:pt x="8603703" y="182879"/>
                  </a:moveTo>
                  <a:lnTo>
                    <a:pt x="8603488" y="181610"/>
                  </a:lnTo>
                  <a:lnTo>
                    <a:pt x="8603703" y="182879"/>
                  </a:lnTo>
                  <a:close/>
                </a:path>
                <a:path w="8634730" h="1205229">
                  <a:moveTo>
                    <a:pt x="29400" y="191770"/>
                  </a:moveTo>
                  <a:lnTo>
                    <a:pt x="29476" y="190500"/>
                  </a:lnTo>
                  <a:lnTo>
                    <a:pt x="29400" y="191770"/>
                  </a:lnTo>
                  <a:close/>
                </a:path>
                <a:path w="8634730" h="1205229">
                  <a:moveTo>
                    <a:pt x="8604846" y="191770"/>
                  </a:moveTo>
                  <a:lnTo>
                    <a:pt x="8604691" y="190500"/>
                  </a:lnTo>
                  <a:lnTo>
                    <a:pt x="8604846" y="191770"/>
                  </a:lnTo>
                  <a:close/>
                </a:path>
                <a:path w="8634730" h="1205229">
                  <a:moveTo>
                    <a:pt x="28562" y="205739"/>
                  </a:moveTo>
                  <a:lnTo>
                    <a:pt x="28575" y="204470"/>
                  </a:lnTo>
                  <a:lnTo>
                    <a:pt x="28562" y="205739"/>
                  </a:lnTo>
                  <a:close/>
                </a:path>
                <a:path w="8634730" h="1205229">
                  <a:moveTo>
                    <a:pt x="8605697" y="205739"/>
                  </a:moveTo>
                  <a:lnTo>
                    <a:pt x="8605650" y="204470"/>
                  </a:lnTo>
                  <a:lnTo>
                    <a:pt x="8605697" y="205739"/>
                  </a:lnTo>
                  <a:close/>
                </a:path>
                <a:path w="8634730" h="1205229">
                  <a:moveTo>
                    <a:pt x="28527" y="995680"/>
                  </a:moveTo>
                  <a:lnTo>
                    <a:pt x="28511" y="994410"/>
                  </a:lnTo>
                  <a:lnTo>
                    <a:pt x="28527" y="995680"/>
                  </a:lnTo>
                  <a:close/>
                </a:path>
                <a:path w="8634730" h="1205229">
                  <a:moveTo>
                    <a:pt x="8633421" y="1014730"/>
                  </a:moveTo>
                  <a:lnTo>
                    <a:pt x="8604770" y="1014730"/>
                  </a:lnTo>
                  <a:lnTo>
                    <a:pt x="8605532" y="1004569"/>
                  </a:lnTo>
                  <a:lnTo>
                    <a:pt x="8605697" y="999489"/>
                  </a:lnTo>
                  <a:lnTo>
                    <a:pt x="8605748" y="994410"/>
                  </a:lnTo>
                  <a:lnTo>
                    <a:pt x="8605748" y="995680"/>
                  </a:lnTo>
                  <a:lnTo>
                    <a:pt x="8634323" y="995680"/>
                  </a:lnTo>
                  <a:lnTo>
                    <a:pt x="8634260" y="1000760"/>
                  </a:lnTo>
                  <a:lnTo>
                    <a:pt x="8634044" y="1005839"/>
                  </a:lnTo>
                  <a:lnTo>
                    <a:pt x="8633421" y="1014730"/>
                  </a:lnTo>
                  <a:close/>
                </a:path>
                <a:path w="8634730" h="1205229">
                  <a:moveTo>
                    <a:pt x="29557" y="1014730"/>
                  </a:moveTo>
                  <a:lnTo>
                    <a:pt x="29400" y="1013460"/>
                  </a:lnTo>
                  <a:lnTo>
                    <a:pt x="29557" y="1014730"/>
                  </a:lnTo>
                  <a:close/>
                </a:path>
                <a:path w="8634730" h="1205229">
                  <a:moveTo>
                    <a:pt x="8632402" y="1023619"/>
                  </a:moveTo>
                  <a:lnTo>
                    <a:pt x="8603602" y="1023619"/>
                  </a:lnTo>
                  <a:lnTo>
                    <a:pt x="8604846" y="1013460"/>
                  </a:lnTo>
                  <a:lnTo>
                    <a:pt x="8604770" y="1014730"/>
                  </a:lnTo>
                  <a:lnTo>
                    <a:pt x="8633421" y="1014730"/>
                  </a:lnTo>
                  <a:lnTo>
                    <a:pt x="8633244" y="1017269"/>
                  </a:lnTo>
                  <a:lnTo>
                    <a:pt x="8632402" y="1023619"/>
                  </a:lnTo>
                  <a:close/>
                </a:path>
                <a:path w="8634730" h="1205229">
                  <a:moveTo>
                    <a:pt x="30759" y="1023619"/>
                  </a:moveTo>
                  <a:lnTo>
                    <a:pt x="30543" y="1022350"/>
                  </a:lnTo>
                  <a:lnTo>
                    <a:pt x="30759" y="1023619"/>
                  </a:lnTo>
                  <a:close/>
                </a:path>
                <a:path w="8634730" h="1205229">
                  <a:moveTo>
                    <a:pt x="8630970" y="1032510"/>
                  </a:moveTo>
                  <a:lnTo>
                    <a:pt x="8601976" y="1032510"/>
                  </a:lnTo>
                  <a:lnTo>
                    <a:pt x="8603703" y="1022350"/>
                  </a:lnTo>
                  <a:lnTo>
                    <a:pt x="8603602" y="1023619"/>
                  </a:lnTo>
                  <a:lnTo>
                    <a:pt x="8632402" y="1023619"/>
                  </a:lnTo>
                  <a:lnTo>
                    <a:pt x="8631897" y="1027430"/>
                  </a:lnTo>
                  <a:lnTo>
                    <a:pt x="8630970" y="1032510"/>
                  </a:lnTo>
                  <a:close/>
                </a:path>
                <a:path w="8634730" h="1205229">
                  <a:moveTo>
                    <a:pt x="32404" y="1032510"/>
                  </a:moveTo>
                  <a:lnTo>
                    <a:pt x="32270" y="1032510"/>
                  </a:lnTo>
                  <a:lnTo>
                    <a:pt x="32131" y="1031239"/>
                  </a:lnTo>
                  <a:lnTo>
                    <a:pt x="32404" y="1032510"/>
                  </a:lnTo>
                  <a:close/>
                </a:path>
                <a:path w="8634730" h="1205229">
                  <a:moveTo>
                    <a:pt x="8629162" y="1041400"/>
                  </a:moveTo>
                  <a:lnTo>
                    <a:pt x="8599932" y="1041400"/>
                  </a:lnTo>
                  <a:lnTo>
                    <a:pt x="8602129" y="1031239"/>
                  </a:lnTo>
                  <a:lnTo>
                    <a:pt x="8601976" y="1032510"/>
                  </a:lnTo>
                  <a:lnTo>
                    <a:pt x="8630970" y="1032510"/>
                  </a:lnTo>
                  <a:lnTo>
                    <a:pt x="8630043" y="1037589"/>
                  </a:lnTo>
                  <a:lnTo>
                    <a:pt x="8629162" y="1041400"/>
                  </a:lnTo>
                  <a:close/>
                </a:path>
                <a:path w="8634730" h="1205229">
                  <a:moveTo>
                    <a:pt x="34516" y="1041400"/>
                  </a:moveTo>
                  <a:lnTo>
                    <a:pt x="34315" y="1041400"/>
                  </a:lnTo>
                  <a:lnTo>
                    <a:pt x="34137" y="1040130"/>
                  </a:lnTo>
                  <a:lnTo>
                    <a:pt x="34516" y="1041400"/>
                  </a:lnTo>
                  <a:close/>
                </a:path>
                <a:path w="8634730" h="1205229">
                  <a:moveTo>
                    <a:pt x="8621961" y="1066800"/>
                  </a:moveTo>
                  <a:lnTo>
                    <a:pt x="8591321" y="1066800"/>
                  </a:lnTo>
                  <a:lnTo>
                    <a:pt x="8594826" y="1057910"/>
                  </a:lnTo>
                  <a:lnTo>
                    <a:pt x="8594585" y="1057910"/>
                  </a:lnTo>
                  <a:lnTo>
                    <a:pt x="8597671" y="1049019"/>
                  </a:lnTo>
                  <a:lnTo>
                    <a:pt x="8597468" y="1049019"/>
                  </a:lnTo>
                  <a:lnTo>
                    <a:pt x="8600109" y="1040130"/>
                  </a:lnTo>
                  <a:lnTo>
                    <a:pt x="8599932" y="1041400"/>
                  </a:lnTo>
                  <a:lnTo>
                    <a:pt x="8629162" y="1041400"/>
                  </a:lnTo>
                  <a:lnTo>
                    <a:pt x="8627694" y="1047750"/>
                  </a:lnTo>
                  <a:lnTo>
                    <a:pt x="8624862" y="1057910"/>
                  </a:lnTo>
                  <a:lnTo>
                    <a:pt x="8621961" y="1066800"/>
                  </a:lnTo>
                  <a:close/>
                </a:path>
                <a:path w="8634730" h="1205229">
                  <a:moveTo>
                    <a:pt x="43221" y="1066800"/>
                  </a:moveTo>
                  <a:lnTo>
                    <a:pt x="42938" y="1066800"/>
                  </a:lnTo>
                  <a:lnTo>
                    <a:pt x="42659" y="1065530"/>
                  </a:lnTo>
                  <a:lnTo>
                    <a:pt x="43221" y="1066800"/>
                  </a:lnTo>
                  <a:close/>
                </a:path>
                <a:path w="8634730" h="1205229">
                  <a:moveTo>
                    <a:pt x="8618853" y="1074419"/>
                  </a:moveTo>
                  <a:lnTo>
                    <a:pt x="8587663" y="1074419"/>
                  </a:lnTo>
                  <a:lnTo>
                    <a:pt x="8591588" y="1065530"/>
                  </a:lnTo>
                  <a:lnTo>
                    <a:pt x="8591321" y="1066800"/>
                  </a:lnTo>
                  <a:lnTo>
                    <a:pt x="8621961" y="1066800"/>
                  </a:lnTo>
                  <a:lnTo>
                    <a:pt x="8621547" y="1068069"/>
                  </a:lnTo>
                  <a:lnTo>
                    <a:pt x="8618853" y="1074419"/>
                  </a:lnTo>
                  <a:close/>
                </a:path>
                <a:path w="8634730" h="1205229">
                  <a:moveTo>
                    <a:pt x="46911" y="1074419"/>
                  </a:moveTo>
                  <a:lnTo>
                    <a:pt x="46596" y="1074419"/>
                  </a:lnTo>
                  <a:lnTo>
                    <a:pt x="46291" y="1073150"/>
                  </a:lnTo>
                  <a:lnTo>
                    <a:pt x="46911" y="1074419"/>
                  </a:lnTo>
                  <a:close/>
                </a:path>
                <a:path w="8634730" h="1205229">
                  <a:moveTo>
                    <a:pt x="8608174" y="1097280"/>
                  </a:moveTo>
                  <a:lnTo>
                    <a:pt x="8574481" y="1097280"/>
                  </a:lnTo>
                  <a:lnTo>
                    <a:pt x="8579586" y="1089660"/>
                  </a:lnTo>
                  <a:lnTo>
                    <a:pt x="8579231" y="1089660"/>
                  </a:lnTo>
                  <a:lnTo>
                    <a:pt x="8583955" y="1082039"/>
                  </a:lnTo>
                  <a:lnTo>
                    <a:pt x="8583625" y="1082039"/>
                  </a:lnTo>
                  <a:lnTo>
                    <a:pt x="8587955" y="1073150"/>
                  </a:lnTo>
                  <a:lnTo>
                    <a:pt x="8587663" y="1074419"/>
                  </a:lnTo>
                  <a:lnTo>
                    <a:pt x="8618853" y="1074419"/>
                  </a:lnTo>
                  <a:lnTo>
                    <a:pt x="8617775" y="1076960"/>
                  </a:lnTo>
                  <a:lnTo>
                    <a:pt x="8613546" y="1085850"/>
                  </a:lnTo>
                  <a:lnTo>
                    <a:pt x="8608898" y="1096010"/>
                  </a:lnTo>
                  <a:lnTo>
                    <a:pt x="8608174" y="1097280"/>
                  </a:lnTo>
                  <a:close/>
                </a:path>
                <a:path w="8634730" h="1205229">
                  <a:moveTo>
                    <a:pt x="60167" y="1097280"/>
                  </a:moveTo>
                  <a:lnTo>
                    <a:pt x="59778" y="1097280"/>
                  </a:lnTo>
                  <a:lnTo>
                    <a:pt x="59385" y="1096010"/>
                  </a:lnTo>
                  <a:lnTo>
                    <a:pt x="60167" y="1097280"/>
                  </a:lnTo>
                  <a:close/>
                </a:path>
                <a:path w="8634730" h="1205229">
                  <a:moveTo>
                    <a:pt x="8603830" y="1104900"/>
                  </a:moveTo>
                  <a:lnTo>
                    <a:pt x="8569388" y="1104900"/>
                  </a:lnTo>
                  <a:lnTo>
                    <a:pt x="8574862" y="1096010"/>
                  </a:lnTo>
                  <a:lnTo>
                    <a:pt x="8574481" y="1097280"/>
                  </a:lnTo>
                  <a:lnTo>
                    <a:pt x="8608174" y="1097280"/>
                  </a:lnTo>
                  <a:lnTo>
                    <a:pt x="8603830" y="1104900"/>
                  </a:lnTo>
                  <a:close/>
                </a:path>
                <a:path w="8634730" h="1205229">
                  <a:moveTo>
                    <a:pt x="65424" y="1104900"/>
                  </a:moveTo>
                  <a:lnTo>
                    <a:pt x="64858" y="1104900"/>
                  </a:lnTo>
                  <a:lnTo>
                    <a:pt x="64452" y="1103630"/>
                  </a:lnTo>
                  <a:lnTo>
                    <a:pt x="65424" y="1104900"/>
                  </a:lnTo>
                  <a:close/>
                </a:path>
                <a:path w="8634730" h="1205229">
                  <a:moveTo>
                    <a:pt x="8574963" y="1141730"/>
                  </a:moveTo>
                  <a:lnTo>
                    <a:pt x="8532355" y="1141730"/>
                  </a:lnTo>
                  <a:lnTo>
                    <a:pt x="8539772" y="1135380"/>
                  </a:lnTo>
                  <a:lnTo>
                    <a:pt x="8539238" y="1135380"/>
                  </a:lnTo>
                  <a:lnTo>
                    <a:pt x="8546363" y="1130300"/>
                  </a:lnTo>
                  <a:lnTo>
                    <a:pt x="8545855" y="1130300"/>
                  </a:lnTo>
                  <a:lnTo>
                    <a:pt x="8552675" y="1123950"/>
                  </a:lnTo>
                  <a:lnTo>
                    <a:pt x="8552192" y="1123950"/>
                  </a:lnTo>
                  <a:lnTo>
                    <a:pt x="8558695" y="1117600"/>
                  </a:lnTo>
                  <a:lnTo>
                    <a:pt x="8558237" y="1117600"/>
                  </a:lnTo>
                  <a:lnTo>
                    <a:pt x="8564410" y="1111250"/>
                  </a:lnTo>
                  <a:lnTo>
                    <a:pt x="8563978" y="1111250"/>
                  </a:lnTo>
                  <a:lnTo>
                    <a:pt x="8569807" y="1103630"/>
                  </a:lnTo>
                  <a:lnTo>
                    <a:pt x="8569388" y="1104900"/>
                  </a:lnTo>
                  <a:lnTo>
                    <a:pt x="8603830" y="1104900"/>
                  </a:lnTo>
                  <a:lnTo>
                    <a:pt x="8598357" y="1112519"/>
                  </a:lnTo>
                  <a:lnTo>
                    <a:pt x="8592477" y="1121410"/>
                  </a:lnTo>
                  <a:lnTo>
                    <a:pt x="8586228" y="1129030"/>
                  </a:lnTo>
                  <a:lnTo>
                    <a:pt x="8579612" y="1136650"/>
                  </a:lnTo>
                  <a:lnTo>
                    <a:pt x="8574963" y="1141730"/>
                  </a:lnTo>
                  <a:close/>
                </a:path>
                <a:path w="8634730" h="1205229">
                  <a:moveTo>
                    <a:pt x="102885" y="1141730"/>
                  </a:moveTo>
                  <a:lnTo>
                    <a:pt x="101904" y="1141730"/>
                  </a:lnTo>
                  <a:lnTo>
                    <a:pt x="101345" y="1140460"/>
                  </a:lnTo>
                  <a:lnTo>
                    <a:pt x="102885" y="1141730"/>
                  </a:lnTo>
                  <a:close/>
                </a:path>
                <a:path w="8634730" h="1205229">
                  <a:moveTo>
                    <a:pt x="8569718" y="1146810"/>
                  </a:moveTo>
                  <a:lnTo>
                    <a:pt x="8525205" y="1146810"/>
                  </a:lnTo>
                  <a:lnTo>
                    <a:pt x="8532901" y="1140460"/>
                  </a:lnTo>
                  <a:lnTo>
                    <a:pt x="8532355" y="1141730"/>
                  </a:lnTo>
                  <a:lnTo>
                    <a:pt x="8574963" y="1141730"/>
                  </a:lnTo>
                  <a:lnTo>
                    <a:pt x="8572639" y="1144269"/>
                  </a:lnTo>
                  <a:lnTo>
                    <a:pt x="8569718" y="1146810"/>
                  </a:lnTo>
                  <a:close/>
                </a:path>
                <a:path w="8634730" h="1205229">
                  <a:moveTo>
                    <a:pt x="110474" y="1146810"/>
                  </a:moveTo>
                  <a:lnTo>
                    <a:pt x="109042" y="1146810"/>
                  </a:lnTo>
                  <a:lnTo>
                    <a:pt x="108483" y="1145539"/>
                  </a:lnTo>
                  <a:lnTo>
                    <a:pt x="110474" y="1146810"/>
                  </a:lnTo>
                  <a:close/>
                </a:path>
                <a:path w="8634730" h="1205229">
                  <a:moveTo>
                    <a:pt x="8560240" y="1155700"/>
                  </a:moveTo>
                  <a:lnTo>
                    <a:pt x="8510181" y="1155700"/>
                  </a:lnTo>
                  <a:lnTo>
                    <a:pt x="8518398" y="1150619"/>
                  </a:lnTo>
                  <a:lnTo>
                    <a:pt x="8517813" y="1150619"/>
                  </a:lnTo>
                  <a:lnTo>
                    <a:pt x="8525776" y="1145539"/>
                  </a:lnTo>
                  <a:lnTo>
                    <a:pt x="8525205" y="1146810"/>
                  </a:lnTo>
                  <a:lnTo>
                    <a:pt x="8569718" y="1146810"/>
                  </a:lnTo>
                  <a:lnTo>
                    <a:pt x="8565337" y="1150619"/>
                  </a:lnTo>
                  <a:lnTo>
                    <a:pt x="8560240" y="1155700"/>
                  </a:lnTo>
                  <a:close/>
                </a:path>
                <a:path w="8634730" h="1205229">
                  <a:moveTo>
                    <a:pt x="125583" y="1155700"/>
                  </a:moveTo>
                  <a:lnTo>
                    <a:pt x="124079" y="1155700"/>
                  </a:lnTo>
                  <a:lnTo>
                    <a:pt x="123469" y="1154430"/>
                  </a:lnTo>
                  <a:lnTo>
                    <a:pt x="125583" y="1155700"/>
                  </a:lnTo>
                  <a:close/>
                </a:path>
                <a:path w="8634730" h="1205229">
                  <a:moveTo>
                    <a:pt x="8541486" y="1169669"/>
                  </a:moveTo>
                  <a:lnTo>
                    <a:pt x="8477529" y="1169669"/>
                  </a:lnTo>
                  <a:lnTo>
                    <a:pt x="8486648" y="1165860"/>
                  </a:lnTo>
                  <a:lnTo>
                    <a:pt x="8485987" y="1165860"/>
                  </a:lnTo>
                  <a:lnTo>
                    <a:pt x="8494903" y="1163319"/>
                  </a:lnTo>
                  <a:lnTo>
                    <a:pt x="8494255" y="1163319"/>
                  </a:lnTo>
                  <a:lnTo>
                    <a:pt x="8502954" y="1159510"/>
                  </a:lnTo>
                  <a:lnTo>
                    <a:pt x="8502319" y="1159510"/>
                  </a:lnTo>
                  <a:lnTo>
                    <a:pt x="8510790" y="1154430"/>
                  </a:lnTo>
                  <a:lnTo>
                    <a:pt x="8510181" y="1155700"/>
                  </a:lnTo>
                  <a:lnTo>
                    <a:pt x="8560240" y="1155700"/>
                  </a:lnTo>
                  <a:lnTo>
                    <a:pt x="8557691" y="1158239"/>
                  </a:lnTo>
                  <a:lnTo>
                    <a:pt x="8549741" y="1163319"/>
                  </a:lnTo>
                  <a:lnTo>
                    <a:pt x="8541486" y="1169669"/>
                  </a:lnTo>
                  <a:close/>
                </a:path>
                <a:path w="8634730" h="1205229">
                  <a:moveTo>
                    <a:pt x="160712" y="1169669"/>
                  </a:moveTo>
                  <a:lnTo>
                    <a:pt x="156730" y="1169669"/>
                  </a:lnTo>
                  <a:lnTo>
                    <a:pt x="156057" y="1168400"/>
                  </a:lnTo>
                  <a:lnTo>
                    <a:pt x="160712" y="1169669"/>
                  </a:lnTo>
                  <a:close/>
                </a:path>
                <a:path w="8634730" h="1205229">
                  <a:moveTo>
                    <a:pt x="8528532" y="1177289"/>
                  </a:moveTo>
                  <a:lnTo>
                    <a:pt x="8432749" y="1177289"/>
                  </a:lnTo>
                  <a:lnTo>
                    <a:pt x="8442718" y="1176019"/>
                  </a:lnTo>
                  <a:lnTo>
                    <a:pt x="8441994" y="1176019"/>
                  </a:lnTo>
                  <a:lnTo>
                    <a:pt x="8451824" y="1174750"/>
                  </a:lnTo>
                  <a:lnTo>
                    <a:pt x="8451113" y="1174750"/>
                  </a:lnTo>
                  <a:lnTo>
                    <a:pt x="8460778" y="1173480"/>
                  </a:lnTo>
                  <a:lnTo>
                    <a:pt x="8460079" y="1173480"/>
                  </a:lnTo>
                  <a:lnTo>
                    <a:pt x="8469579" y="1170939"/>
                  </a:lnTo>
                  <a:lnTo>
                    <a:pt x="8468880" y="1170939"/>
                  </a:lnTo>
                  <a:lnTo>
                    <a:pt x="8478202" y="1168400"/>
                  </a:lnTo>
                  <a:lnTo>
                    <a:pt x="8477529" y="1169669"/>
                  </a:lnTo>
                  <a:lnTo>
                    <a:pt x="8541486" y="1169669"/>
                  </a:lnTo>
                  <a:lnTo>
                    <a:pt x="8532939" y="1174750"/>
                  </a:lnTo>
                  <a:lnTo>
                    <a:pt x="8528532" y="1177289"/>
                  </a:lnTo>
                  <a:close/>
                </a:path>
              </a:pathLst>
            </a:custGeom>
            <a:solidFill>
              <a:srgbClr val="C8CE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2271" y="4917986"/>
              <a:ext cx="2147074" cy="22920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967583" y="4938941"/>
              <a:ext cx="606132" cy="21269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557231" y="4917986"/>
              <a:ext cx="595820" cy="2285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122013" y="4938941"/>
              <a:ext cx="606132" cy="21269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696028" y="4917986"/>
              <a:ext cx="994994" cy="2292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659983" y="4938941"/>
              <a:ext cx="517867" cy="187299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5205" y="5261520"/>
              <a:ext cx="418223" cy="21968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238211" y="5281841"/>
              <a:ext cx="701573" cy="21269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07196" y="5281841"/>
              <a:ext cx="801268" cy="212699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872066" y="5284381"/>
              <a:ext cx="914374" cy="184759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45331" y="5262791"/>
              <a:ext cx="793711" cy="2260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12906" y="5260886"/>
              <a:ext cx="2625178" cy="2285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107783" y="5281841"/>
              <a:ext cx="517867" cy="187299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600911" y="5260251"/>
              <a:ext cx="1171130" cy="229209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733751" y="5281206"/>
              <a:ext cx="525119" cy="187934"/>
            </a:xfrm>
            <a:prstGeom prst="rect">
              <a:avLst/>
            </a:prstGeom>
          </p:spPr>
        </p:pic>
      </p:grpSp>
      <p:pic>
        <p:nvPicPr>
          <p:cNvPr id="34" name="object 34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7282180" y="2189511"/>
            <a:ext cx="2235200" cy="14736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356615" y="1085088"/>
            <a:ext cx="9456420" cy="3748404"/>
            <a:chOff x="356615" y="1085088"/>
            <a:chExt cx="9456420" cy="3748404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615" y="1085088"/>
              <a:ext cx="9456420" cy="306476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0761" y="4114279"/>
              <a:ext cx="1631478" cy="71882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3392970" y="4363211"/>
            <a:ext cx="917575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20">
                <a:latin typeface="SimSun"/>
                <a:cs typeface="SimSun"/>
              </a:rPr>
              <a:t>时空联合建</a:t>
            </a:r>
            <a:r>
              <a:rPr dirty="0" sz="1150" spc="25">
                <a:latin typeface="SimSun"/>
                <a:cs typeface="SimSun"/>
              </a:rPr>
              <a:t>模</a:t>
            </a:r>
            <a:endParaRPr sz="11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4468367" y="755904"/>
            <a:ext cx="5294376" cy="3922776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4593590" y="4679950"/>
            <a:ext cx="5226685" cy="73977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194685">
              <a:lnSpc>
                <a:spcPct val="101400"/>
              </a:lnSpc>
              <a:spcBef>
                <a:spcPts val="105"/>
              </a:spcBef>
            </a:pPr>
            <a:r>
              <a:rPr dirty="0" sz="1150" spc="5">
                <a:latin typeface="SimSun"/>
                <a:cs typeface="SimSun"/>
              </a:rPr>
              <a:t>Dehghani,</a:t>
            </a:r>
            <a:r>
              <a:rPr dirty="0" sz="1150" spc="-565">
                <a:latin typeface="SimSun"/>
                <a:cs typeface="SimSun"/>
              </a:rPr>
              <a:t> </a:t>
            </a:r>
            <a:r>
              <a:rPr dirty="0" sz="1150" spc="5">
                <a:latin typeface="SimSun"/>
                <a:cs typeface="SimSun"/>
              </a:rPr>
              <a:t>Mostafa,</a:t>
            </a:r>
            <a:r>
              <a:rPr dirty="0" sz="1150" spc="-565">
                <a:latin typeface="SimSun"/>
                <a:cs typeface="SimSun"/>
              </a:rPr>
              <a:t> </a:t>
            </a:r>
            <a:r>
              <a:rPr dirty="0" sz="1150" spc="5">
                <a:latin typeface="SimSun"/>
                <a:cs typeface="SimSun"/>
              </a:rPr>
              <a:t>et</a:t>
            </a:r>
            <a:r>
              <a:rPr dirty="0" sz="1150" spc="-565">
                <a:latin typeface="SimSun"/>
                <a:cs typeface="SimSun"/>
              </a:rPr>
              <a:t> </a:t>
            </a:r>
            <a:r>
              <a:rPr dirty="0" sz="1150" spc="5">
                <a:latin typeface="SimSun"/>
                <a:cs typeface="SimSun"/>
              </a:rPr>
              <a:t>al.</a:t>
            </a:r>
            <a:r>
              <a:rPr dirty="0" sz="1150" spc="15">
                <a:latin typeface="SimSun"/>
                <a:cs typeface="SimSun"/>
              </a:rPr>
              <a:t>   </a:t>
            </a:r>
            <a:r>
              <a:rPr dirty="0" sz="1150" spc="-85">
                <a:latin typeface="SimSun"/>
                <a:cs typeface="SimSun"/>
              </a:rPr>
              <a:t>Patch n‘Pack: NaViT, a Vision Transformer for any Aspect Ratio and R</a:t>
            </a:r>
            <a:endParaRPr sz="1150">
              <a:latin typeface="SimSun"/>
              <a:cs typeface="SimSun"/>
            </a:endParaRPr>
          </a:p>
          <a:p>
            <a:pPr algn="r" marR="79375">
              <a:lnSpc>
                <a:spcPts val="1365"/>
              </a:lnSpc>
              <a:spcBef>
                <a:spcPts val="20"/>
              </a:spcBef>
            </a:pPr>
            <a:r>
              <a:rPr dirty="0" sz="1150" spc="5">
                <a:latin typeface="SimSun"/>
                <a:cs typeface="SimSun"/>
              </a:rPr>
              <a:t>esolution.</a:t>
            </a:r>
            <a:endParaRPr sz="1150">
              <a:latin typeface="SimSun"/>
              <a:cs typeface="SimSun"/>
            </a:endParaRPr>
          </a:p>
          <a:p>
            <a:pPr algn="r" marR="79375">
              <a:lnSpc>
                <a:spcPts val="1425"/>
              </a:lnSpc>
            </a:pPr>
            <a:r>
              <a:rPr dirty="0" sz="1200" spc="-365">
                <a:latin typeface="SimSun"/>
                <a:cs typeface="SimSun"/>
              </a:rPr>
              <a:t>arXiv preprint arXiv:2307.06304</a:t>
            </a:r>
            <a:r>
              <a:rPr dirty="0" sz="1150" spc="-365">
                <a:latin typeface="SimSun"/>
                <a:cs typeface="SimSun"/>
              </a:rPr>
              <a:t> (2023)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7986" y="748106"/>
            <a:ext cx="3807559" cy="49402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473798" y="884644"/>
            <a:ext cx="2626360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5">
                <a:latin typeface="SimSun"/>
                <a:cs typeface="SimSun"/>
              </a:rPr>
              <a:t>SORA</a:t>
            </a:r>
            <a:r>
              <a:rPr dirty="0" sz="1150" spc="-70">
                <a:latin typeface="SimSun"/>
                <a:cs typeface="SimSun"/>
              </a:rPr>
              <a:t> </a:t>
            </a:r>
            <a:r>
              <a:rPr dirty="0" sz="1150" spc="20">
                <a:latin typeface="SimSun"/>
                <a:cs typeface="SimSun"/>
              </a:rPr>
              <a:t>支持不同长度、不同分辨率的输</a:t>
            </a:r>
            <a:r>
              <a:rPr dirty="0" sz="1150" spc="25">
                <a:latin typeface="SimSun"/>
                <a:cs typeface="SimSun"/>
              </a:rPr>
              <a:t>入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22348" y="1770888"/>
            <a:ext cx="541019" cy="49987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022348" y="3055620"/>
            <a:ext cx="541019" cy="50139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2022348" y="4008120"/>
            <a:ext cx="541019" cy="499871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559540" y="2481457"/>
            <a:ext cx="3016097" cy="164659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59526" y="2767207"/>
            <a:ext cx="2851437" cy="164659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567276" y="3693761"/>
            <a:ext cx="1901865" cy="164659"/>
          </a:xfrm>
          <a:prstGeom prst="rect">
            <a:avLst/>
          </a:prstGeom>
        </p:spPr>
      </p:pic>
      <p:grpSp>
        <p:nvGrpSpPr>
          <p:cNvPr id="25" name="object 25"/>
          <p:cNvGrpSpPr/>
          <p:nvPr/>
        </p:nvGrpSpPr>
        <p:grpSpPr>
          <a:xfrm>
            <a:off x="560140" y="4657420"/>
            <a:ext cx="3108960" cy="195580"/>
            <a:chOff x="560140" y="4657420"/>
            <a:chExt cx="3108960" cy="19558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60140" y="4670679"/>
              <a:ext cx="622809" cy="16410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75715" y="4673930"/>
              <a:ext cx="508762" cy="17856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665973" y="4658690"/>
              <a:ext cx="171056" cy="18681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807578" y="4677740"/>
              <a:ext cx="429971" cy="152527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2209101" y="4657420"/>
              <a:ext cx="1459509" cy="189992"/>
            </a:xfrm>
            <a:prstGeom prst="rect">
              <a:avLst/>
            </a:prstGeom>
          </p:spPr>
        </p:pic>
      </p:grpSp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9468" y="4960058"/>
            <a:ext cx="952936" cy="164659"/>
          </a:xfrm>
          <a:prstGeom prst="rect">
            <a:avLst/>
          </a:prstGeom>
        </p:spPr>
      </p:pic>
      <p:grpSp>
        <p:nvGrpSpPr>
          <p:cNvPr id="32" name="object 32"/>
          <p:cNvGrpSpPr/>
          <p:nvPr/>
        </p:nvGrpSpPr>
        <p:grpSpPr>
          <a:xfrm>
            <a:off x="639829" y="1337322"/>
            <a:ext cx="3220720" cy="400685"/>
            <a:chOff x="639829" y="1337322"/>
            <a:chExt cx="3220720" cy="400685"/>
          </a:xfrm>
        </p:grpSpPr>
        <p:pic>
          <p:nvPicPr>
            <p:cNvPr id="33" name="object 33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39829" y="1374590"/>
              <a:ext cx="390067" cy="122868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17904" y="1337322"/>
              <a:ext cx="480313" cy="189991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460157" y="1353832"/>
              <a:ext cx="566585" cy="17792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997494" y="1337322"/>
              <a:ext cx="1862937" cy="18999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4329" y="1573285"/>
              <a:ext cx="612198" cy="1646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256409" y="3157112"/>
            <a:ext cx="1908136" cy="216463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74633" y="3183505"/>
            <a:ext cx="2329758" cy="166569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6734317" y="3157804"/>
            <a:ext cx="399658" cy="217943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7236655" y="3182503"/>
            <a:ext cx="335411" cy="166325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2031047" y="3530422"/>
            <a:ext cx="1578610" cy="241935"/>
            <a:chOff x="2031047" y="3530422"/>
            <a:chExt cx="1578610" cy="241935"/>
          </a:xfrm>
        </p:grpSpPr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031047" y="3530422"/>
              <a:ext cx="1503768" cy="24143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55082" y="3660079"/>
              <a:ext cx="54573" cy="85252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3739802" y="3530422"/>
            <a:ext cx="3411220" cy="247650"/>
            <a:chOff x="3739802" y="3530422"/>
            <a:chExt cx="3411220" cy="247650"/>
          </a:xfrm>
        </p:grpSpPr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39802" y="3560975"/>
              <a:ext cx="750311" cy="170734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488345" y="3530422"/>
              <a:ext cx="2123732" cy="24080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590817" y="3601542"/>
              <a:ext cx="559739" cy="176034"/>
            </a:xfrm>
            <a:prstGeom prst="rect">
              <a:avLst/>
            </a:prstGeom>
          </p:spPr>
        </p:pic>
      </p:grpSp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2031847" y="3912057"/>
            <a:ext cx="2572524" cy="240804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3706425" y="1761464"/>
            <a:ext cx="2754850" cy="84455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4646726" y="2031949"/>
            <a:ext cx="873760" cy="2800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50" spc="20">
                <a:latin typeface="SimSun"/>
                <a:cs typeface="SimSun"/>
              </a:rPr>
              <a:t>技术难点</a:t>
            </a:r>
            <a:endParaRPr sz="16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955992" y="941832"/>
            <a:ext cx="8634095" cy="1789430"/>
            <a:chOff x="955992" y="941832"/>
            <a:chExt cx="8634095" cy="178943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18803" y="941832"/>
              <a:ext cx="4730115" cy="98171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970788" y="1905000"/>
              <a:ext cx="8604885" cy="812800"/>
            </a:xfrm>
            <a:custGeom>
              <a:avLst/>
              <a:gdLst/>
              <a:ahLst/>
              <a:cxnLst/>
              <a:rect l="l" t="t" r="r" b="b"/>
              <a:pathLst>
                <a:path w="8604885" h="812800">
                  <a:moveTo>
                    <a:pt x="8470392" y="812292"/>
                  </a:moveTo>
                  <a:lnTo>
                    <a:pt x="134112" y="812292"/>
                  </a:lnTo>
                  <a:lnTo>
                    <a:pt x="91659" y="805031"/>
                  </a:lnTo>
                  <a:lnTo>
                    <a:pt x="54745" y="785634"/>
                  </a:lnTo>
                  <a:lnTo>
                    <a:pt x="25645" y="756303"/>
                  </a:lnTo>
                  <a:lnTo>
                    <a:pt x="6638" y="719242"/>
                  </a:lnTo>
                  <a:lnTo>
                    <a:pt x="0" y="676656"/>
                  </a:lnTo>
                  <a:lnTo>
                    <a:pt x="0" y="135636"/>
                  </a:lnTo>
                  <a:lnTo>
                    <a:pt x="6638" y="92988"/>
                  </a:lnTo>
                  <a:lnTo>
                    <a:pt x="25645" y="55897"/>
                  </a:lnTo>
                  <a:lnTo>
                    <a:pt x="54745" y="26566"/>
                  </a:lnTo>
                  <a:lnTo>
                    <a:pt x="91659" y="7199"/>
                  </a:lnTo>
                  <a:lnTo>
                    <a:pt x="134112" y="0"/>
                  </a:lnTo>
                  <a:lnTo>
                    <a:pt x="8470392" y="0"/>
                  </a:lnTo>
                  <a:lnTo>
                    <a:pt x="8512844" y="7199"/>
                  </a:lnTo>
                  <a:lnTo>
                    <a:pt x="8549758" y="26566"/>
                  </a:lnTo>
                  <a:lnTo>
                    <a:pt x="8578858" y="55897"/>
                  </a:lnTo>
                  <a:lnTo>
                    <a:pt x="8597865" y="92988"/>
                  </a:lnTo>
                  <a:lnTo>
                    <a:pt x="8604504" y="135636"/>
                  </a:lnTo>
                  <a:lnTo>
                    <a:pt x="8604504" y="676656"/>
                  </a:lnTo>
                  <a:lnTo>
                    <a:pt x="8597865" y="719242"/>
                  </a:lnTo>
                  <a:lnTo>
                    <a:pt x="8578858" y="756303"/>
                  </a:lnTo>
                  <a:lnTo>
                    <a:pt x="8549758" y="785634"/>
                  </a:lnTo>
                  <a:lnTo>
                    <a:pt x="8512844" y="805031"/>
                  </a:lnTo>
                  <a:lnTo>
                    <a:pt x="8470392" y="812292"/>
                  </a:lnTo>
                  <a:close/>
                </a:path>
              </a:pathLst>
            </a:custGeom>
            <a:solidFill>
              <a:srgbClr val="C8CE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955992" y="1891347"/>
              <a:ext cx="8634095" cy="839469"/>
            </a:xfrm>
            <a:custGeom>
              <a:avLst/>
              <a:gdLst/>
              <a:ahLst/>
              <a:cxnLst/>
              <a:rect l="l" t="t" r="r" b="b"/>
              <a:pathLst>
                <a:path w="8634095" h="839469">
                  <a:moveTo>
                    <a:pt x="8499919" y="838200"/>
                  </a:moveTo>
                  <a:lnTo>
                    <a:pt x="134175" y="838200"/>
                  </a:lnTo>
                  <a:lnTo>
                    <a:pt x="112102" y="834389"/>
                  </a:lnTo>
                  <a:lnTo>
                    <a:pt x="71932" y="816610"/>
                  </a:lnTo>
                  <a:lnTo>
                    <a:pt x="38823" y="789939"/>
                  </a:lnTo>
                  <a:lnTo>
                    <a:pt x="29692" y="778510"/>
                  </a:lnTo>
                  <a:lnTo>
                    <a:pt x="25526" y="773430"/>
                  </a:lnTo>
                  <a:lnTo>
                    <a:pt x="9067" y="740410"/>
                  </a:lnTo>
                  <a:lnTo>
                    <a:pt x="6718" y="734060"/>
                  </a:lnTo>
                  <a:lnTo>
                    <a:pt x="0" y="689610"/>
                  </a:lnTo>
                  <a:lnTo>
                    <a:pt x="0" y="148589"/>
                  </a:lnTo>
                  <a:lnTo>
                    <a:pt x="6718" y="104139"/>
                  </a:lnTo>
                  <a:lnTo>
                    <a:pt x="9067" y="97789"/>
                  </a:lnTo>
                  <a:lnTo>
                    <a:pt x="11747" y="90169"/>
                  </a:lnTo>
                  <a:lnTo>
                    <a:pt x="29692" y="59689"/>
                  </a:lnTo>
                  <a:lnTo>
                    <a:pt x="34124" y="53339"/>
                  </a:lnTo>
                  <a:lnTo>
                    <a:pt x="65874" y="25400"/>
                  </a:lnTo>
                  <a:lnTo>
                    <a:pt x="112102" y="3810"/>
                  </a:lnTo>
                  <a:lnTo>
                    <a:pt x="134175" y="0"/>
                  </a:lnTo>
                  <a:lnTo>
                    <a:pt x="8499919" y="0"/>
                  </a:lnTo>
                  <a:lnTo>
                    <a:pt x="8542832" y="11430"/>
                  </a:lnTo>
                  <a:lnTo>
                    <a:pt x="8572123" y="27939"/>
                  </a:lnTo>
                  <a:lnTo>
                    <a:pt x="137426" y="27939"/>
                  </a:lnTo>
                  <a:lnTo>
                    <a:pt x="130657" y="29210"/>
                  </a:lnTo>
                  <a:lnTo>
                    <a:pt x="131368" y="29210"/>
                  </a:lnTo>
                  <a:lnTo>
                    <a:pt x="124713" y="30480"/>
                  </a:lnTo>
                  <a:lnTo>
                    <a:pt x="125412" y="30480"/>
                  </a:lnTo>
                  <a:lnTo>
                    <a:pt x="118872" y="31750"/>
                  </a:lnTo>
                  <a:lnTo>
                    <a:pt x="119570" y="31750"/>
                  </a:lnTo>
                  <a:lnTo>
                    <a:pt x="113156" y="33019"/>
                  </a:lnTo>
                  <a:lnTo>
                    <a:pt x="113830" y="33019"/>
                  </a:lnTo>
                  <a:lnTo>
                    <a:pt x="107543" y="35560"/>
                  </a:lnTo>
                  <a:lnTo>
                    <a:pt x="108216" y="35560"/>
                  </a:lnTo>
                  <a:lnTo>
                    <a:pt x="105143" y="36830"/>
                  </a:lnTo>
                  <a:lnTo>
                    <a:pt x="102717" y="36830"/>
                  </a:lnTo>
                  <a:lnTo>
                    <a:pt x="96735" y="39369"/>
                  </a:lnTo>
                  <a:lnTo>
                    <a:pt x="97358" y="39369"/>
                  </a:lnTo>
                  <a:lnTo>
                    <a:pt x="93471" y="41910"/>
                  </a:lnTo>
                  <a:lnTo>
                    <a:pt x="92138" y="41910"/>
                  </a:lnTo>
                  <a:lnTo>
                    <a:pt x="86474" y="45719"/>
                  </a:lnTo>
                  <a:lnTo>
                    <a:pt x="87071" y="45719"/>
                  </a:lnTo>
                  <a:lnTo>
                    <a:pt x="81584" y="48260"/>
                  </a:lnTo>
                  <a:lnTo>
                    <a:pt x="82156" y="48260"/>
                  </a:lnTo>
                  <a:lnTo>
                    <a:pt x="76860" y="52069"/>
                  </a:lnTo>
                  <a:lnTo>
                    <a:pt x="77406" y="52069"/>
                  </a:lnTo>
                  <a:lnTo>
                    <a:pt x="72301" y="55880"/>
                  </a:lnTo>
                  <a:lnTo>
                    <a:pt x="72821" y="55880"/>
                  </a:lnTo>
                  <a:lnTo>
                    <a:pt x="67919" y="59689"/>
                  </a:lnTo>
                  <a:lnTo>
                    <a:pt x="68427" y="59689"/>
                  </a:lnTo>
                  <a:lnTo>
                    <a:pt x="63728" y="63500"/>
                  </a:lnTo>
                  <a:lnTo>
                    <a:pt x="64211" y="63500"/>
                  </a:lnTo>
                  <a:lnTo>
                    <a:pt x="59740" y="67310"/>
                  </a:lnTo>
                  <a:lnTo>
                    <a:pt x="60197" y="67310"/>
                  </a:lnTo>
                  <a:lnTo>
                    <a:pt x="57007" y="71119"/>
                  </a:lnTo>
                  <a:lnTo>
                    <a:pt x="56387" y="71119"/>
                  </a:lnTo>
                  <a:lnTo>
                    <a:pt x="52374" y="76200"/>
                  </a:lnTo>
                  <a:lnTo>
                    <a:pt x="52781" y="76200"/>
                  </a:lnTo>
                  <a:lnTo>
                    <a:pt x="49009" y="81280"/>
                  </a:lnTo>
                  <a:lnTo>
                    <a:pt x="49403" y="81280"/>
                  </a:lnTo>
                  <a:lnTo>
                    <a:pt x="45885" y="86360"/>
                  </a:lnTo>
                  <a:lnTo>
                    <a:pt x="46240" y="86360"/>
                  </a:lnTo>
                  <a:lnTo>
                    <a:pt x="42989" y="91439"/>
                  </a:lnTo>
                  <a:lnTo>
                    <a:pt x="43319" y="91439"/>
                  </a:lnTo>
                  <a:lnTo>
                    <a:pt x="40335" y="96519"/>
                  </a:lnTo>
                  <a:lnTo>
                    <a:pt x="40639" y="96519"/>
                  </a:lnTo>
                  <a:lnTo>
                    <a:pt x="37922" y="101600"/>
                  </a:lnTo>
                  <a:lnTo>
                    <a:pt x="38201" y="101600"/>
                  </a:lnTo>
                  <a:lnTo>
                    <a:pt x="36261" y="106680"/>
                  </a:lnTo>
                  <a:lnTo>
                    <a:pt x="36017" y="106680"/>
                  </a:lnTo>
                  <a:lnTo>
                    <a:pt x="33896" y="113030"/>
                  </a:lnTo>
                  <a:lnTo>
                    <a:pt x="34112" y="113030"/>
                  </a:lnTo>
                  <a:lnTo>
                    <a:pt x="32649" y="118110"/>
                  </a:lnTo>
                  <a:lnTo>
                    <a:pt x="32461" y="118110"/>
                  </a:lnTo>
                  <a:lnTo>
                    <a:pt x="30949" y="124460"/>
                  </a:lnTo>
                  <a:lnTo>
                    <a:pt x="31102" y="124460"/>
                  </a:lnTo>
                  <a:lnTo>
                    <a:pt x="30147" y="129539"/>
                  </a:lnTo>
                  <a:lnTo>
                    <a:pt x="29303" y="135889"/>
                  </a:lnTo>
                  <a:lnTo>
                    <a:pt x="28801" y="142239"/>
                  </a:lnTo>
                  <a:lnTo>
                    <a:pt x="28575" y="148589"/>
                  </a:lnTo>
                  <a:lnTo>
                    <a:pt x="28575" y="689610"/>
                  </a:lnTo>
                  <a:lnTo>
                    <a:pt x="28707" y="694689"/>
                  </a:lnTo>
                  <a:lnTo>
                    <a:pt x="29235" y="702310"/>
                  </a:lnTo>
                  <a:lnTo>
                    <a:pt x="30022" y="708660"/>
                  </a:lnTo>
                  <a:lnTo>
                    <a:pt x="31102" y="713739"/>
                  </a:lnTo>
                  <a:lnTo>
                    <a:pt x="30949" y="713739"/>
                  </a:lnTo>
                  <a:lnTo>
                    <a:pt x="32461" y="720089"/>
                  </a:lnTo>
                  <a:lnTo>
                    <a:pt x="32649" y="720089"/>
                  </a:lnTo>
                  <a:lnTo>
                    <a:pt x="34112" y="725169"/>
                  </a:lnTo>
                  <a:lnTo>
                    <a:pt x="33896" y="725169"/>
                  </a:lnTo>
                  <a:lnTo>
                    <a:pt x="36017" y="731519"/>
                  </a:lnTo>
                  <a:lnTo>
                    <a:pt x="36261" y="731519"/>
                  </a:lnTo>
                  <a:lnTo>
                    <a:pt x="38201" y="736600"/>
                  </a:lnTo>
                  <a:lnTo>
                    <a:pt x="37922" y="736600"/>
                  </a:lnTo>
                  <a:lnTo>
                    <a:pt x="40639" y="741680"/>
                  </a:lnTo>
                  <a:lnTo>
                    <a:pt x="40335" y="741680"/>
                  </a:lnTo>
                  <a:lnTo>
                    <a:pt x="43319" y="746760"/>
                  </a:lnTo>
                  <a:lnTo>
                    <a:pt x="42989" y="746760"/>
                  </a:lnTo>
                  <a:lnTo>
                    <a:pt x="46240" y="751839"/>
                  </a:lnTo>
                  <a:lnTo>
                    <a:pt x="45885" y="751839"/>
                  </a:lnTo>
                  <a:lnTo>
                    <a:pt x="49403" y="756919"/>
                  </a:lnTo>
                  <a:lnTo>
                    <a:pt x="49009" y="756919"/>
                  </a:lnTo>
                  <a:lnTo>
                    <a:pt x="52781" y="762000"/>
                  </a:lnTo>
                  <a:lnTo>
                    <a:pt x="52374" y="762000"/>
                  </a:lnTo>
                  <a:lnTo>
                    <a:pt x="56387" y="767080"/>
                  </a:lnTo>
                  <a:lnTo>
                    <a:pt x="57007" y="767080"/>
                  </a:lnTo>
                  <a:lnTo>
                    <a:pt x="60197" y="770889"/>
                  </a:lnTo>
                  <a:lnTo>
                    <a:pt x="59740" y="770889"/>
                  </a:lnTo>
                  <a:lnTo>
                    <a:pt x="64211" y="774700"/>
                  </a:lnTo>
                  <a:lnTo>
                    <a:pt x="63728" y="774700"/>
                  </a:lnTo>
                  <a:lnTo>
                    <a:pt x="68427" y="778510"/>
                  </a:lnTo>
                  <a:lnTo>
                    <a:pt x="67919" y="778510"/>
                  </a:lnTo>
                  <a:lnTo>
                    <a:pt x="72821" y="782319"/>
                  </a:lnTo>
                  <a:lnTo>
                    <a:pt x="72301" y="782319"/>
                  </a:lnTo>
                  <a:lnTo>
                    <a:pt x="77406" y="786130"/>
                  </a:lnTo>
                  <a:lnTo>
                    <a:pt x="76860" y="786130"/>
                  </a:lnTo>
                  <a:lnTo>
                    <a:pt x="82156" y="789939"/>
                  </a:lnTo>
                  <a:lnTo>
                    <a:pt x="81584" y="789939"/>
                  </a:lnTo>
                  <a:lnTo>
                    <a:pt x="87071" y="792480"/>
                  </a:lnTo>
                  <a:lnTo>
                    <a:pt x="86474" y="792480"/>
                  </a:lnTo>
                  <a:lnTo>
                    <a:pt x="92138" y="796289"/>
                  </a:lnTo>
                  <a:lnTo>
                    <a:pt x="93471" y="796289"/>
                  </a:lnTo>
                  <a:lnTo>
                    <a:pt x="97358" y="798830"/>
                  </a:lnTo>
                  <a:lnTo>
                    <a:pt x="98729" y="798830"/>
                  </a:lnTo>
                  <a:lnTo>
                    <a:pt x="102717" y="801369"/>
                  </a:lnTo>
                  <a:lnTo>
                    <a:pt x="105143" y="801369"/>
                  </a:lnTo>
                  <a:lnTo>
                    <a:pt x="108216" y="802639"/>
                  </a:lnTo>
                  <a:lnTo>
                    <a:pt x="107543" y="802639"/>
                  </a:lnTo>
                  <a:lnTo>
                    <a:pt x="113830" y="805180"/>
                  </a:lnTo>
                  <a:lnTo>
                    <a:pt x="113156" y="805180"/>
                  </a:lnTo>
                  <a:lnTo>
                    <a:pt x="119570" y="806450"/>
                  </a:lnTo>
                  <a:lnTo>
                    <a:pt x="118872" y="806450"/>
                  </a:lnTo>
                  <a:lnTo>
                    <a:pt x="125412" y="807719"/>
                  </a:lnTo>
                  <a:lnTo>
                    <a:pt x="124713" y="807719"/>
                  </a:lnTo>
                  <a:lnTo>
                    <a:pt x="131368" y="808989"/>
                  </a:lnTo>
                  <a:lnTo>
                    <a:pt x="130657" y="808989"/>
                  </a:lnTo>
                  <a:lnTo>
                    <a:pt x="137426" y="810260"/>
                  </a:lnTo>
                  <a:lnTo>
                    <a:pt x="8572123" y="810260"/>
                  </a:lnTo>
                  <a:lnTo>
                    <a:pt x="8568220" y="812800"/>
                  </a:lnTo>
                  <a:lnTo>
                    <a:pt x="8529091" y="831850"/>
                  </a:lnTo>
                  <a:lnTo>
                    <a:pt x="8521992" y="834389"/>
                  </a:lnTo>
                  <a:lnTo>
                    <a:pt x="8499919" y="838200"/>
                  </a:lnTo>
                  <a:close/>
                </a:path>
                <a:path w="8634095" h="839469">
                  <a:moveTo>
                    <a:pt x="136702" y="29210"/>
                  </a:moveTo>
                  <a:lnTo>
                    <a:pt x="137426" y="27939"/>
                  </a:lnTo>
                  <a:lnTo>
                    <a:pt x="143573" y="27939"/>
                  </a:lnTo>
                  <a:lnTo>
                    <a:pt x="136702" y="29210"/>
                  </a:lnTo>
                  <a:close/>
                </a:path>
                <a:path w="8634095" h="839469">
                  <a:moveTo>
                    <a:pt x="8497392" y="29210"/>
                  </a:moveTo>
                  <a:lnTo>
                    <a:pt x="8490521" y="27939"/>
                  </a:lnTo>
                  <a:lnTo>
                    <a:pt x="8496668" y="27939"/>
                  </a:lnTo>
                  <a:lnTo>
                    <a:pt x="8497392" y="29210"/>
                  </a:lnTo>
                  <a:close/>
                </a:path>
                <a:path w="8634095" h="839469">
                  <a:moveTo>
                    <a:pt x="8532025" y="38100"/>
                  </a:moveTo>
                  <a:lnTo>
                    <a:pt x="8525878" y="35560"/>
                  </a:lnTo>
                  <a:lnTo>
                    <a:pt x="8526551" y="35560"/>
                  </a:lnTo>
                  <a:lnTo>
                    <a:pt x="8520264" y="33019"/>
                  </a:lnTo>
                  <a:lnTo>
                    <a:pt x="8520938" y="33019"/>
                  </a:lnTo>
                  <a:lnTo>
                    <a:pt x="8514524" y="31750"/>
                  </a:lnTo>
                  <a:lnTo>
                    <a:pt x="8515223" y="31750"/>
                  </a:lnTo>
                  <a:lnTo>
                    <a:pt x="8508682" y="30480"/>
                  </a:lnTo>
                  <a:lnTo>
                    <a:pt x="8509381" y="30480"/>
                  </a:lnTo>
                  <a:lnTo>
                    <a:pt x="8502726" y="29210"/>
                  </a:lnTo>
                  <a:lnTo>
                    <a:pt x="8503437" y="29210"/>
                  </a:lnTo>
                  <a:lnTo>
                    <a:pt x="8496668" y="27939"/>
                  </a:lnTo>
                  <a:lnTo>
                    <a:pt x="8572123" y="27939"/>
                  </a:lnTo>
                  <a:lnTo>
                    <a:pt x="8574074" y="29210"/>
                  </a:lnTo>
                  <a:lnTo>
                    <a:pt x="8579726" y="33019"/>
                  </a:lnTo>
                  <a:lnTo>
                    <a:pt x="8583783" y="36830"/>
                  </a:lnTo>
                  <a:lnTo>
                    <a:pt x="8531377" y="36830"/>
                  </a:lnTo>
                  <a:lnTo>
                    <a:pt x="8532025" y="38100"/>
                  </a:lnTo>
                  <a:close/>
                </a:path>
                <a:path w="8634095" h="839469">
                  <a:moveTo>
                    <a:pt x="102069" y="38100"/>
                  </a:moveTo>
                  <a:lnTo>
                    <a:pt x="102717" y="36830"/>
                  </a:lnTo>
                  <a:lnTo>
                    <a:pt x="105143" y="36830"/>
                  </a:lnTo>
                  <a:lnTo>
                    <a:pt x="102069" y="38100"/>
                  </a:lnTo>
                  <a:close/>
                </a:path>
                <a:path w="8634095" h="839469">
                  <a:moveTo>
                    <a:pt x="8542566" y="43180"/>
                  </a:moveTo>
                  <a:lnTo>
                    <a:pt x="8536736" y="39369"/>
                  </a:lnTo>
                  <a:lnTo>
                    <a:pt x="8537359" y="39369"/>
                  </a:lnTo>
                  <a:lnTo>
                    <a:pt x="8531377" y="36830"/>
                  </a:lnTo>
                  <a:lnTo>
                    <a:pt x="8583783" y="36830"/>
                  </a:lnTo>
                  <a:lnTo>
                    <a:pt x="8585136" y="38100"/>
                  </a:lnTo>
                  <a:lnTo>
                    <a:pt x="8589032" y="41910"/>
                  </a:lnTo>
                  <a:lnTo>
                    <a:pt x="8541956" y="41910"/>
                  </a:lnTo>
                  <a:lnTo>
                    <a:pt x="8542566" y="43180"/>
                  </a:lnTo>
                  <a:close/>
                </a:path>
                <a:path w="8634095" h="839469">
                  <a:moveTo>
                    <a:pt x="91528" y="43180"/>
                  </a:moveTo>
                  <a:lnTo>
                    <a:pt x="92138" y="41910"/>
                  </a:lnTo>
                  <a:lnTo>
                    <a:pt x="93471" y="41910"/>
                  </a:lnTo>
                  <a:lnTo>
                    <a:pt x="91528" y="43180"/>
                  </a:lnTo>
                  <a:close/>
                </a:path>
                <a:path w="8634095" h="839469">
                  <a:moveTo>
                    <a:pt x="8578151" y="72389"/>
                  </a:moveTo>
                  <a:lnTo>
                    <a:pt x="8573897" y="67310"/>
                  </a:lnTo>
                  <a:lnTo>
                    <a:pt x="8574354" y="67310"/>
                  </a:lnTo>
                  <a:lnTo>
                    <a:pt x="8569883" y="63500"/>
                  </a:lnTo>
                  <a:lnTo>
                    <a:pt x="8570366" y="63500"/>
                  </a:lnTo>
                  <a:lnTo>
                    <a:pt x="8565667" y="59689"/>
                  </a:lnTo>
                  <a:lnTo>
                    <a:pt x="8566175" y="59689"/>
                  </a:lnTo>
                  <a:lnTo>
                    <a:pt x="8561273" y="55880"/>
                  </a:lnTo>
                  <a:lnTo>
                    <a:pt x="8561793" y="55880"/>
                  </a:lnTo>
                  <a:lnTo>
                    <a:pt x="8556688" y="52069"/>
                  </a:lnTo>
                  <a:lnTo>
                    <a:pt x="8557234" y="52069"/>
                  </a:lnTo>
                  <a:lnTo>
                    <a:pt x="8551938" y="48260"/>
                  </a:lnTo>
                  <a:lnTo>
                    <a:pt x="8552510" y="48260"/>
                  </a:lnTo>
                  <a:lnTo>
                    <a:pt x="8547023" y="45719"/>
                  </a:lnTo>
                  <a:lnTo>
                    <a:pt x="8547608" y="45719"/>
                  </a:lnTo>
                  <a:lnTo>
                    <a:pt x="8541956" y="41910"/>
                  </a:lnTo>
                  <a:lnTo>
                    <a:pt x="8589032" y="41910"/>
                  </a:lnTo>
                  <a:lnTo>
                    <a:pt x="8590330" y="43180"/>
                  </a:lnTo>
                  <a:lnTo>
                    <a:pt x="8595271" y="48260"/>
                  </a:lnTo>
                  <a:lnTo>
                    <a:pt x="8599970" y="53339"/>
                  </a:lnTo>
                  <a:lnTo>
                    <a:pt x="8604402" y="59689"/>
                  </a:lnTo>
                  <a:lnTo>
                    <a:pt x="8608568" y="64769"/>
                  </a:lnTo>
                  <a:lnTo>
                    <a:pt x="8612454" y="71119"/>
                  </a:lnTo>
                  <a:lnTo>
                    <a:pt x="8577707" y="71119"/>
                  </a:lnTo>
                  <a:lnTo>
                    <a:pt x="8578151" y="72389"/>
                  </a:lnTo>
                  <a:close/>
                </a:path>
                <a:path w="8634095" h="839469">
                  <a:moveTo>
                    <a:pt x="55943" y="72389"/>
                  </a:moveTo>
                  <a:lnTo>
                    <a:pt x="56387" y="71119"/>
                  </a:lnTo>
                  <a:lnTo>
                    <a:pt x="57007" y="71119"/>
                  </a:lnTo>
                  <a:lnTo>
                    <a:pt x="55943" y="72389"/>
                  </a:lnTo>
                  <a:close/>
                </a:path>
                <a:path w="8634095" h="839469">
                  <a:moveTo>
                    <a:pt x="8598319" y="107950"/>
                  </a:moveTo>
                  <a:lnTo>
                    <a:pt x="8595893" y="101600"/>
                  </a:lnTo>
                  <a:lnTo>
                    <a:pt x="8596172" y="101600"/>
                  </a:lnTo>
                  <a:lnTo>
                    <a:pt x="8593455" y="96519"/>
                  </a:lnTo>
                  <a:lnTo>
                    <a:pt x="8593759" y="96519"/>
                  </a:lnTo>
                  <a:lnTo>
                    <a:pt x="8590775" y="91439"/>
                  </a:lnTo>
                  <a:lnTo>
                    <a:pt x="8591105" y="91439"/>
                  </a:lnTo>
                  <a:lnTo>
                    <a:pt x="8587854" y="86360"/>
                  </a:lnTo>
                  <a:lnTo>
                    <a:pt x="8588209" y="86360"/>
                  </a:lnTo>
                  <a:lnTo>
                    <a:pt x="8584692" y="81280"/>
                  </a:lnTo>
                  <a:lnTo>
                    <a:pt x="8585085" y="81280"/>
                  </a:lnTo>
                  <a:lnTo>
                    <a:pt x="8581313" y="76200"/>
                  </a:lnTo>
                  <a:lnTo>
                    <a:pt x="8581720" y="76200"/>
                  </a:lnTo>
                  <a:lnTo>
                    <a:pt x="8577707" y="71119"/>
                  </a:lnTo>
                  <a:lnTo>
                    <a:pt x="8612454" y="71119"/>
                  </a:lnTo>
                  <a:lnTo>
                    <a:pt x="8616048" y="77469"/>
                  </a:lnTo>
                  <a:lnTo>
                    <a:pt x="8619350" y="83819"/>
                  </a:lnTo>
                  <a:lnTo>
                    <a:pt x="8622347" y="90169"/>
                  </a:lnTo>
                  <a:lnTo>
                    <a:pt x="8625027" y="97789"/>
                  </a:lnTo>
                  <a:lnTo>
                    <a:pt x="8627376" y="104139"/>
                  </a:lnTo>
                  <a:lnTo>
                    <a:pt x="8628046" y="106680"/>
                  </a:lnTo>
                  <a:lnTo>
                    <a:pt x="8598077" y="106680"/>
                  </a:lnTo>
                  <a:lnTo>
                    <a:pt x="8598319" y="107950"/>
                  </a:lnTo>
                  <a:close/>
                </a:path>
                <a:path w="8634095" h="839469">
                  <a:moveTo>
                    <a:pt x="35775" y="107950"/>
                  </a:moveTo>
                  <a:lnTo>
                    <a:pt x="36017" y="106680"/>
                  </a:lnTo>
                  <a:lnTo>
                    <a:pt x="36261" y="106680"/>
                  </a:lnTo>
                  <a:lnTo>
                    <a:pt x="35775" y="107950"/>
                  </a:lnTo>
                  <a:close/>
                </a:path>
                <a:path w="8634095" h="839469">
                  <a:moveTo>
                    <a:pt x="8601811" y="119380"/>
                  </a:moveTo>
                  <a:lnTo>
                    <a:pt x="8599982" y="113030"/>
                  </a:lnTo>
                  <a:lnTo>
                    <a:pt x="8600198" y="113030"/>
                  </a:lnTo>
                  <a:lnTo>
                    <a:pt x="8598077" y="106680"/>
                  </a:lnTo>
                  <a:lnTo>
                    <a:pt x="8628046" y="106680"/>
                  </a:lnTo>
                  <a:lnTo>
                    <a:pt x="8631059" y="118110"/>
                  </a:lnTo>
                  <a:lnTo>
                    <a:pt x="8601633" y="118110"/>
                  </a:lnTo>
                  <a:lnTo>
                    <a:pt x="8601811" y="119380"/>
                  </a:lnTo>
                  <a:close/>
                </a:path>
                <a:path w="8634095" h="839469">
                  <a:moveTo>
                    <a:pt x="32283" y="119380"/>
                  </a:moveTo>
                  <a:lnTo>
                    <a:pt x="32461" y="118110"/>
                  </a:lnTo>
                  <a:lnTo>
                    <a:pt x="32649" y="118110"/>
                  </a:lnTo>
                  <a:lnTo>
                    <a:pt x="32283" y="119380"/>
                  </a:lnTo>
                  <a:close/>
                </a:path>
                <a:path w="8634095" h="839469">
                  <a:moveTo>
                    <a:pt x="8633936" y="695960"/>
                  </a:moveTo>
                  <a:lnTo>
                    <a:pt x="8605354" y="695960"/>
                  </a:lnTo>
                  <a:lnTo>
                    <a:pt x="8605520" y="689610"/>
                  </a:lnTo>
                  <a:lnTo>
                    <a:pt x="8605520" y="148589"/>
                  </a:lnTo>
                  <a:lnTo>
                    <a:pt x="8605354" y="142239"/>
                  </a:lnTo>
                  <a:lnTo>
                    <a:pt x="8604859" y="135889"/>
                  </a:lnTo>
                  <a:lnTo>
                    <a:pt x="8604072" y="129539"/>
                  </a:lnTo>
                  <a:lnTo>
                    <a:pt x="8602992" y="124460"/>
                  </a:lnTo>
                  <a:lnTo>
                    <a:pt x="8603145" y="124460"/>
                  </a:lnTo>
                  <a:lnTo>
                    <a:pt x="8601633" y="118110"/>
                  </a:lnTo>
                  <a:lnTo>
                    <a:pt x="8631059" y="118110"/>
                  </a:lnTo>
                  <a:lnTo>
                    <a:pt x="8632380" y="125730"/>
                  </a:lnTo>
                  <a:lnTo>
                    <a:pt x="8633333" y="133350"/>
                  </a:lnTo>
                  <a:lnTo>
                    <a:pt x="8633904" y="140969"/>
                  </a:lnTo>
                  <a:lnTo>
                    <a:pt x="8633968" y="143510"/>
                  </a:lnTo>
                  <a:lnTo>
                    <a:pt x="8633936" y="695960"/>
                  </a:lnTo>
                  <a:close/>
                </a:path>
                <a:path w="8634095" h="839469">
                  <a:moveTo>
                    <a:pt x="29908" y="130810"/>
                  </a:moveTo>
                  <a:lnTo>
                    <a:pt x="30022" y="129539"/>
                  </a:lnTo>
                  <a:lnTo>
                    <a:pt x="29908" y="130810"/>
                  </a:lnTo>
                  <a:close/>
                </a:path>
                <a:path w="8634095" h="839469">
                  <a:moveTo>
                    <a:pt x="8604186" y="130810"/>
                  </a:moveTo>
                  <a:lnTo>
                    <a:pt x="8603947" y="129539"/>
                  </a:lnTo>
                  <a:lnTo>
                    <a:pt x="8604186" y="130810"/>
                  </a:lnTo>
                  <a:close/>
                </a:path>
                <a:path w="8634095" h="839469">
                  <a:moveTo>
                    <a:pt x="29159" y="137160"/>
                  </a:moveTo>
                  <a:lnTo>
                    <a:pt x="29235" y="135889"/>
                  </a:lnTo>
                  <a:lnTo>
                    <a:pt x="29159" y="137160"/>
                  </a:lnTo>
                  <a:close/>
                </a:path>
                <a:path w="8634095" h="839469">
                  <a:moveTo>
                    <a:pt x="8604935" y="137160"/>
                  </a:moveTo>
                  <a:lnTo>
                    <a:pt x="8604791" y="135889"/>
                  </a:lnTo>
                  <a:lnTo>
                    <a:pt x="8604935" y="137160"/>
                  </a:lnTo>
                  <a:close/>
                </a:path>
                <a:path w="8634095" h="839469">
                  <a:moveTo>
                    <a:pt x="28714" y="143510"/>
                  </a:moveTo>
                  <a:lnTo>
                    <a:pt x="28740" y="142239"/>
                  </a:lnTo>
                  <a:lnTo>
                    <a:pt x="28714" y="143510"/>
                  </a:lnTo>
                  <a:close/>
                </a:path>
                <a:path w="8634095" h="839469">
                  <a:moveTo>
                    <a:pt x="8605380" y="143510"/>
                  </a:moveTo>
                  <a:lnTo>
                    <a:pt x="8605293" y="142239"/>
                  </a:lnTo>
                  <a:lnTo>
                    <a:pt x="8605380" y="143510"/>
                  </a:lnTo>
                  <a:close/>
                </a:path>
                <a:path w="8634095" h="839469">
                  <a:moveTo>
                    <a:pt x="28801" y="695960"/>
                  </a:moveTo>
                  <a:lnTo>
                    <a:pt x="28714" y="694689"/>
                  </a:lnTo>
                  <a:lnTo>
                    <a:pt x="28801" y="695960"/>
                  </a:lnTo>
                  <a:close/>
                </a:path>
                <a:path w="8634095" h="839469">
                  <a:moveTo>
                    <a:pt x="8633523" y="702310"/>
                  </a:moveTo>
                  <a:lnTo>
                    <a:pt x="8604859" y="702310"/>
                  </a:lnTo>
                  <a:lnTo>
                    <a:pt x="8605380" y="694689"/>
                  </a:lnTo>
                  <a:lnTo>
                    <a:pt x="8605354" y="695960"/>
                  </a:lnTo>
                  <a:lnTo>
                    <a:pt x="8633936" y="695960"/>
                  </a:lnTo>
                  <a:lnTo>
                    <a:pt x="8633904" y="697230"/>
                  </a:lnTo>
                  <a:lnTo>
                    <a:pt x="8633523" y="702310"/>
                  </a:lnTo>
                  <a:close/>
                </a:path>
                <a:path w="8634095" h="839469">
                  <a:moveTo>
                    <a:pt x="29303" y="702310"/>
                  </a:moveTo>
                  <a:lnTo>
                    <a:pt x="29159" y="701039"/>
                  </a:lnTo>
                  <a:lnTo>
                    <a:pt x="29303" y="702310"/>
                  </a:lnTo>
                  <a:close/>
                </a:path>
                <a:path w="8634095" h="839469">
                  <a:moveTo>
                    <a:pt x="8632856" y="708660"/>
                  </a:moveTo>
                  <a:lnTo>
                    <a:pt x="8604072" y="708660"/>
                  </a:lnTo>
                  <a:lnTo>
                    <a:pt x="8604935" y="701039"/>
                  </a:lnTo>
                  <a:lnTo>
                    <a:pt x="8604859" y="702310"/>
                  </a:lnTo>
                  <a:lnTo>
                    <a:pt x="8633523" y="702310"/>
                  </a:lnTo>
                  <a:lnTo>
                    <a:pt x="8633333" y="704850"/>
                  </a:lnTo>
                  <a:lnTo>
                    <a:pt x="8632856" y="708660"/>
                  </a:lnTo>
                  <a:close/>
                </a:path>
                <a:path w="8634095" h="839469">
                  <a:moveTo>
                    <a:pt x="30147" y="708660"/>
                  </a:moveTo>
                  <a:lnTo>
                    <a:pt x="29908" y="707389"/>
                  </a:lnTo>
                  <a:lnTo>
                    <a:pt x="30147" y="708660"/>
                  </a:lnTo>
                  <a:close/>
                </a:path>
                <a:path w="8634095" h="839469">
                  <a:moveTo>
                    <a:pt x="8631059" y="720089"/>
                  </a:moveTo>
                  <a:lnTo>
                    <a:pt x="8601633" y="720089"/>
                  </a:lnTo>
                  <a:lnTo>
                    <a:pt x="8603145" y="713739"/>
                  </a:lnTo>
                  <a:lnTo>
                    <a:pt x="8602992" y="713739"/>
                  </a:lnTo>
                  <a:lnTo>
                    <a:pt x="8604186" y="707389"/>
                  </a:lnTo>
                  <a:lnTo>
                    <a:pt x="8604072" y="708660"/>
                  </a:lnTo>
                  <a:lnTo>
                    <a:pt x="8632856" y="708660"/>
                  </a:lnTo>
                  <a:lnTo>
                    <a:pt x="8632380" y="712469"/>
                  </a:lnTo>
                  <a:lnTo>
                    <a:pt x="8631059" y="720089"/>
                  </a:lnTo>
                  <a:close/>
                </a:path>
                <a:path w="8634095" h="839469">
                  <a:moveTo>
                    <a:pt x="32649" y="720089"/>
                  </a:moveTo>
                  <a:lnTo>
                    <a:pt x="32461" y="720089"/>
                  </a:lnTo>
                  <a:lnTo>
                    <a:pt x="32283" y="718819"/>
                  </a:lnTo>
                  <a:lnTo>
                    <a:pt x="32649" y="720089"/>
                  </a:lnTo>
                  <a:close/>
                </a:path>
                <a:path w="8634095" h="839469">
                  <a:moveTo>
                    <a:pt x="8628046" y="731519"/>
                  </a:moveTo>
                  <a:lnTo>
                    <a:pt x="8598077" y="731519"/>
                  </a:lnTo>
                  <a:lnTo>
                    <a:pt x="8600198" y="725169"/>
                  </a:lnTo>
                  <a:lnTo>
                    <a:pt x="8599982" y="725169"/>
                  </a:lnTo>
                  <a:lnTo>
                    <a:pt x="8601811" y="718819"/>
                  </a:lnTo>
                  <a:lnTo>
                    <a:pt x="8601633" y="720089"/>
                  </a:lnTo>
                  <a:lnTo>
                    <a:pt x="8631059" y="720089"/>
                  </a:lnTo>
                  <a:lnTo>
                    <a:pt x="8628046" y="731519"/>
                  </a:lnTo>
                  <a:close/>
                </a:path>
                <a:path w="8634095" h="839469">
                  <a:moveTo>
                    <a:pt x="36261" y="731519"/>
                  </a:moveTo>
                  <a:lnTo>
                    <a:pt x="36017" y="731519"/>
                  </a:lnTo>
                  <a:lnTo>
                    <a:pt x="35775" y="730250"/>
                  </a:lnTo>
                  <a:lnTo>
                    <a:pt x="36261" y="731519"/>
                  </a:lnTo>
                  <a:close/>
                </a:path>
                <a:path w="8634095" h="839469">
                  <a:moveTo>
                    <a:pt x="8612454" y="767080"/>
                  </a:moveTo>
                  <a:lnTo>
                    <a:pt x="8577707" y="767080"/>
                  </a:lnTo>
                  <a:lnTo>
                    <a:pt x="8581720" y="762000"/>
                  </a:lnTo>
                  <a:lnTo>
                    <a:pt x="8581313" y="762000"/>
                  </a:lnTo>
                  <a:lnTo>
                    <a:pt x="8585085" y="756919"/>
                  </a:lnTo>
                  <a:lnTo>
                    <a:pt x="8584692" y="756919"/>
                  </a:lnTo>
                  <a:lnTo>
                    <a:pt x="8588209" y="751839"/>
                  </a:lnTo>
                  <a:lnTo>
                    <a:pt x="8587854" y="751839"/>
                  </a:lnTo>
                  <a:lnTo>
                    <a:pt x="8591105" y="746760"/>
                  </a:lnTo>
                  <a:lnTo>
                    <a:pt x="8590775" y="746760"/>
                  </a:lnTo>
                  <a:lnTo>
                    <a:pt x="8593759" y="741680"/>
                  </a:lnTo>
                  <a:lnTo>
                    <a:pt x="8593455" y="741680"/>
                  </a:lnTo>
                  <a:lnTo>
                    <a:pt x="8596172" y="736600"/>
                  </a:lnTo>
                  <a:lnTo>
                    <a:pt x="8595893" y="736600"/>
                  </a:lnTo>
                  <a:lnTo>
                    <a:pt x="8598319" y="730250"/>
                  </a:lnTo>
                  <a:lnTo>
                    <a:pt x="8598077" y="731519"/>
                  </a:lnTo>
                  <a:lnTo>
                    <a:pt x="8628046" y="731519"/>
                  </a:lnTo>
                  <a:lnTo>
                    <a:pt x="8627376" y="734060"/>
                  </a:lnTo>
                  <a:lnTo>
                    <a:pt x="8625027" y="740410"/>
                  </a:lnTo>
                  <a:lnTo>
                    <a:pt x="8622347" y="748030"/>
                  </a:lnTo>
                  <a:lnTo>
                    <a:pt x="8619350" y="754380"/>
                  </a:lnTo>
                  <a:lnTo>
                    <a:pt x="8616048" y="760730"/>
                  </a:lnTo>
                  <a:lnTo>
                    <a:pt x="8612454" y="767080"/>
                  </a:lnTo>
                  <a:close/>
                </a:path>
                <a:path w="8634095" h="839469">
                  <a:moveTo>
                    <a:pt x="57007" y="767080"/>
                  </a:moveTo>
                  <a:lnTo>
                    <a:pt x="56387" y="767080"/>
                  </a:lnTo>
                  <a:lnTo>
                    <a:pt x="55943" y="765810"/>
                  </a:lnTo>
                  <a:lnTo>
                    <a:pt x="57007" y="767080"/>
                  </a:lnTo>
                  <a:close/>
                </a:path>
                <a:path w="8634095" h="839469">
                  <a:moveTo>
                    <a:pt x="8589032" y="796289"/>
                  </a:moveTo>
                  <a:lnTo>
                    <a:pt x="8541956" y="796289"/>
                  </a:lnTo>
                  <a:lnTo>
                    <a:pt x="8547608" y="792480"/>
                  </a:lnTo>
                  <a:lnTo>
                    <a:pt x="8547023" y="792480"/>
                  </a:lnTo>
                  <a:lnTo>
                    <a:pt x="8552510" y="789939"/>
                  </a:lnTo>
                  <a:lnTo>
                    <a:pt x="8551938" y="789939"/>
                  </a:lnTo>
                  <a:lnTo>
                    <a:pt x="8557234" y="786130"/>
                  </a:lnTo>
                  <a:lnTo>
                    <a:pt x="8556688" y="786130"/>
                  </a:lnTo>
                  <a:lnTo>
                    <a:pt x="8561793" y="782319"/>
                  </a:lnTo>
                  <a:lnTo>
                    <a:pt x="8561273" y="782319"/>
                  </a:lnTo>
                  <a:lnTo>
                    <a:pt x="8566175" y="778510"/>
                  </a:lnTo>
                  <a:lnTo>
                    <a:pt x="8565667" y="778510"/>
                  </a:lnTo>
                  <a:lnTo>
                    <a:pt x="8570366" y="774700"/>
                  </a:lnTo>
                  <a:lnTo>
                    <a:pt x="8569883" y="774700"/>
                  </a:lnTo>
                  <a:lnTo>
                    <a:pt x="8574354" y="770889"/>
                  </a:lnTo>
                  <a:lnTo>
                    <a:pt x="8573897" y="770889"/>
                  </a:lnTo>
                  <a:lnTo>
                    <a:pt x="8578151" y="765810"/>
                  </a:lnTo>
                  <a:lnTo>
                    <a:pt x="8577707" y="767080"/>
                  </a:lnTo>
                  <a:lnTo>
                    <a:pt x="8612454" y="767080"/>
                  </a:lnTo>
                  <a:lnTo>
                    <a:pt x="8608568" y="773430"/>
                  </a:lnTo>
                  <a:lnTo>
                    <a:pt x="8604402" y="778510"/>
                  </a:lnTo>
                  <a:lnTo>
                    <a:pt x="8599970" y="784860"/>
                  </a:lnTo>
                  <a:lnTo>
                    <a:pt x="8595271" y="789939"/>
                  </a:lnTo>
                  <a:lnTo>
                    <a:pt x="8590330" y="795019"/>
                  </a:lnTo>
                  <a:lnTo>
                    <a:pt x="8589032" y="796289"/>
                  </a:lnTo>
                  <a:close/>
                </a:path>
                <a:path w="8634095" h="839469">
                  <a:moveTo>
                    <a:pt x="93471" y="796289"/>
                  </a:moveTo>
                  <a:lnTo>
                    <a:pt x="92138" y="796289"/>
                  </a:lnTo>
                  <a:lnTo>
                    <a:pt x="91528" y="795019"/>
                  </a:lnTo>
                  <a:lnTo>
                    <a:pt x="93471" y="796289"/>
                  </a:lnTo>
                  <a:close/>
                </a:path>
                <a:path w="8634095" h="839469">
                  <a:moveTo>
                    <a:pt x="8586435" y="798830"/>
                  </a:moveTo>
                  <a:lnTo>
                    <a:pt x="8536736" y="798830"/>
                  </a:lnTo>
                  <a:lnTo>
                    <a:pt x="8542566" y="795019"/>
                  </a:lnTo>
                  <a:lnTo>
                    <a:pt x="8541956" y="796289"/>
                  </a:lnTo>
                  <a:lnTo>
                    <a:pt x="8589032" y="796289"/>
                  </a:lnTo>
                  <a:lnTo>
                    <a:pt x="8586435" y="798830"/>
                  </a:lnTo>
                  <a:close/>
                </a:path>
                <a:path w="8634095" h="839469">
                  <a:moveTo>
                    <a:pt x="98729" y="798830"/>
                  </a:moveTo>
                  <a:lnTo>
                    <a:pt x="97358" y="798830"/>
                  </a:lnTo>
                  <a:lnTo>
                    <a:pt x="96735" y="797560"/>
                  </a:lnTo>
                  <a:lnTo>
                    <a:pt x="98729" y="798830"/>
                  </a:lnTo>
                  <a:close/>
                </a:path>
                <a:path w="8634095" h="839469">
                  <a:moveTo>
                    <a:pt x="8583783" y="801369"/>
                  </a:moveTo>
                  <a:lnTo>
                    <a:pt x="8531377" y="801369"/>
                  </a:lnTo>
                  <a:lnTo>
                    <a:pt x="8537359" y="797560"/>
                  </a:lnTo>
                  <a:lnTo>
                    <a:pt x="8536736" y="798830"/>
                  </a:lnTo>
                  <a:lnTo>
                    <a:pt x="8586435" y="798830"/>
                  </a:lnTo>
                  <a:lnTo>
                    <a:pt x="8585136" y="800100"/>
                  </a:lnTo>
                  <a:lnTo>
                    <a:pt x="8583783" y="801369"/>
                  </a:lnTo>
                  <a:close/>
                </a:path>
                <a:path w="8634095" h="839469">
                  <a:moveTo>
                    <a:pt x="105143" y="801369"/>
                  </a:moveTo>
                  <a:lnTo>
                    <a:pt x="102717" y="801369"/>
                  </a:lnTo>
                  <a:lnTo>
                    <a:pt x="102069" y="800100"/>
                  </a:lnTo>
                  <a:lnTo>
                    <a:pt x="105143" y="801369"/>
                  </a:lnTo>
                  <a:close/>
                </a:path>
                <a:path w="8634095" h="839469">
                  <a:moveTo>
                    <a:pt x="8572123" y="810260"/>
                  </a:moveTo>
                  <a:lnTo>
                    <a:pt x="8496668" y="810260"/>
                  </a:lnTo>
                  <a:lnTo>
                    <a:pt x="8503437" y="808989"/>
                  </a:lnTo>
                  <a:lnTo>
                    <a:pt x="8502726" y="808989"/>
                  </a:lnTo>
                  <a:lnTo>
                    <a:pt x="8509381" y="807719"/>
                  </a:lnTo>
                  <a:lnTo>
                    <a:pt x="8508682" y="807719"/>
                  </a:lnTo>
                  <a:lnTo>
                    <a:pt x="8515223" y="806450"/>
                  </a:lnTo>
                  <a:lnTo>
                    <a:pt x="8514524" y="806450"/>
                  </a:lnTo>
                  <a:lnTo>
                    <a:pt x="8520938" y="805180"/>
                  </a:lnTo>
                  <a:lnTo>
                    <a:pt x="8520264" y="805180"/>
                  </a:lnTo>
                  <a:lnTo>
                    <a:pt x="8526551" y="802639"/>
                  </a:lnTo>
                  <a:lnTo>
                    <a:pt x="8525878" y="802639"/>
                  </a:lnTo>
                  <a:lnTo>
                    <a:pt x="8532025" y="800100"/>
                  </a:lnTo>
                  <a:lnTo>
                    <a:pt x="8531377" y="801369"/>
                  </a:lnTo>
                  <a:lnTo>
                    <a:pt x="8583783" y="801369"/>
                  </a:lnTo>
                  <a:lnTo>
                    <a:pt x="8579726" y="805180"/>
                  </a:lnTo>
                  <a:lnTo>
                    <a:pt x="8574074" y="808989"/>
                  </a:lnTo>
                  <a:lnTo>
                    <a:pt x="8572123" y="810260"/>
                  </a:lnTo>
                  <a:close/>
                </a:path>
                <a:path w="8634095" h="839469">
                  <a:moveTo>
                    <a:pt x="143573" y="810260"/>
                  </a:moveTo>
                  <a:lnTo>
                    <a:pt x="137426" y="810260"/>
                  </a:lnTo>
                  <a:lnTo>
                    <a:pt x="136702" y="808989"/>
                  </a:lnTo>
                  <a:lnTo>
                    <a:pt x="143573" y="810260"/>
                  </a:lnTo>
                  <a:close/>
                </a:path>
                <a:path w="8634095" h="839469">
                  <a:moveTo>
                    <a:pt x="8496668" y="810260"/>
                  </a:moveTo>
                  <a:lnTo>
                    <a:pt x="8490521" y="810260"/>
                  </a:lnTo>
                  <a:lnTo>
                    <a:pt x="8497392" y="808989"/>
                  </a:lnTo>
                  <a:lnTo>
                    <a:pt x="8496668" y="810260"/>
                  </a:lnTo>
                  <a:close/>
                </a:path>
                <a:path w="8634095" h="839469">
                  <a:moveTo>
                    <a:pt x="8484831" y="839469"/>
                  </a:moveTo>
                  <a:lnTo>
                    <a:pt x="149263" y="839469"/>
                  </a:lnTo>
                  <a:lnTo>
                    <a:pt x="141757" y="838200"/>
                  </a:lnTo>
                  <a:lnTo>
                    <a:pt x="8492337" y="838200"/>
                  </a:lnTo>
                  <a:lnTo>
                    <a:pt x="8484831" y="8394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9" name="object 1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3189" rIns="0" bIns="0" rtlCol="0" vert="horz">
            <a:spAutoFit/>
          </a:bodyPr>
          <a:lstStyle/>
          <a:p>
            <a:pPr marL="1343660">
              <a:lnSpc>
                <a:spcPct val="100000"/>
              </a:lnSpc>
              <a:spcBef>
                <a:spcPts val="969"/>
              </a:spcBef>
            </a:pPr>
            <a:r>
              <a:rPr dirty="0" spc="-80"/>
              <a:t>Peebles </a:t>
            </a:r>
            <a:r>
              <a:rPr dirty="0" spc="20"/>
              <a:t>在</a:t>
            </a:r>
            <a:r>
              <a:rPr dirty="0" spc="5"/>
              <a:t>ICCV</a:t>
            </a:r>
            <a:r>
              <a:rPr dirty="0" spc="20"/>
              <a:t>上发表了一篇</a:t>
            </a:r>
            <a:r>
              <a:rPr dirty="0" spc="-275"/>
              <a:t> Dit </a:t>
            </a:r>
            <a:r>
              <a:rPr dirty="0" spc="20"/>
              <a:t>的工</a:t>
            </a:r>
            <a:r>
              <a:rPr dirty="0" spc="15"/>
              <a:t>作</a:t>
            </a:r>
          </a:p>
          <a:p>
            <a:pPr marL="1343660">
              <a:lnSpc>
                <a:spcPct val="100000"/>
              </a:lnSpc>
              <a:spcBef>
                <a:spcPts val="875"/>
              </a:spcBef>
            </a:pPr>
            <a:r>
              <a:rPr dirty="0" spc="20"/>
              <a:t>该文章在</a:t>
            </a:r>
            <a:r>
              <a:rPr dirty="0" spc="-690"/>
              <a:t> </a:t>
            </a:r>
            <a:r>
              <a:rPr dirty="0" spc="5"/>
              <a:t>Technical</a:t>
            </a:r>
            <a:r>
              <a:rPr dirty="0" spc="-690"/>
              <a:t> </a:t>
            </a:r>
            <a:r>
              <a:rPr dirty="0" spc="5"/>
              <a:t>Report</a:t>
            </a:r>
            <a:r>
              <a:rPr dirty="0" spc="20"/>
              <a:t>的</a:t>
            </a:r>
            <a:r>
              <a:rPr dirty="0" spc="-690"/>
              <a:t> </a:t>
            </a:r>
            <a:r>
              <a:rPr dirty="0" spc="5"/>
              <a:t>Reference</a:t>
            </a:r>
            <a:r>
              <a:rPr dirty="0" spc="20"/>
              <a:t>中给</a:t>
            </a:r>
            <a:r>
              <a:rPr dirty="0" spc="15"/>
              <a:t>出</a:t>
            </a:r>
          </a:p>
          <a:p>
            <a:pPr marL="370205">
              <a:lnSpc>
                <a:spcPct val="100000"/>
              </a:lnSpc>
              <a:spcBef>
                <a:spcPts val="35"/>
              </a:spcBef>
            </a:pPr>
            <a:endParaRPr sz="1450"/>
          </a:p>
          <a:p>
            <a:pPr marL="665480" marR="5080" indent="-282575">
              <a:lnSpc>
                <a:spcPct val="152100"/>
              </a:lnSpc>
            </a:pPr>
            <a:r>
              <a:rPr dirty="0" spc="30">
                <a:solidFill>
                  <a:srgbClr val="FFFFFF"/>
                </a:solidFill>
              </a:rPr>
              <a:t>结合</a:t>
            </a:r>
            <a:r>
              <a:rPr dirty="0" spc="-110">
                <a:solidFill>
                  <a:srgbClr val="FFFFFF"/>
                </a:solidFill>
              </a:rPr>
              <a:t> Diffusion Model </a:t>
            </a:r>
            <a:r>
              <a:rPr dirty="0" spc="30">
                <a:solidFill>
                  <a:srgbClr val="FFFFFF"/>
                </a:solidFill>
              </a:rPr>
              <a:t>和</a:t>
            </a:r>
            <a:r>
              <a:rPr dirty="0" spc="-40">
                <a:solidFill>
                  <a:srgbClr val="FFFFFF"/>
                </a:solidFill>
              </a:rPr>
              <a:t> Transformer，</a:t>
            </a:r>
            <a:r>
              <a:rPr dirty="0" spc="30">
                <a:solidFill>
                  <a:srgbClr val="FFFFFF"/>
                </a:solidFill>
              </a:rPr>
              <a:t>通过</a:t>
            </a:r>
            <a:r>
              <a:rPr dirty="0" spc="-160">
                <a:solidFill>
                  <a:srgbClr val="FFFFFF"/>
                </a:solidFill>
              </a:rPr>
              <a:t> Scale up Model </a:t>
            </a:r>
            <a:r>
              <a:rPr dirty="0" spc="30">
                <a:solidFill>
                  <a:srgbClr val="FFFFFF"/>
                </a:solidFill>
              </a:rPr>
              <a:t>提升图像生成质</a:t>
            </a:r>
            <a:r>
              <a:rPr dirty="0" spc="15">
                <a:solidFill>
                  <a:srgbClr val="FFFFFF"/>
                </a:solidFill>
              </a:rPr>
              <a:t>量 </a:t>
            </a:r>
            <a:r>
              <a:rPr dirty="0" spc="30">
                <a:solidFill>
                  <a:srgbClr val="FFFFFF"/>
                </a:solidFill>
              </a:rPr>
              <a:t>图像的</a:t>
            </a:r>
            <a:r>
              <a:rPr dirty="0" spc="15">
                <a:solidFill>
                  <a:srgbClr val="FFFFFF"/>
                </a:solidFill>
              </a:rPr>
              <a:t>scaling</a:t>
            </a:r>
            <a:r>
              <a:rPr dirty="0" spc="30">
                <a:solidFill>
                  <a:srgbClr val="FFFFFF"/>
                </a:solidFill>
              </a:rPr>
              <a:t>技术运用到视频场景非常直观，可以确定是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dirty="0" spc="15">
                <a:solidFill>
                  <a:srgbClr val="FFFFFF"/>
                </a:solidFill>
              </a:rPr>
              <a:t>SORA</a:t>
            </a:r>
            <a:r>
              <a:rPr dirty="0" spc="5">
                <a:solidFill>
                  <a:srgbClr val="FFFFFF"/>
                </a:solidFill>
              </a:rPr>
              <a:t> </a:t>
            </a:r>
            <a:r>
              <a:rPr dirty="0" spc="30">
                <a:solidFill>
                  <a:srgbClr val="FFFFFF"/>
                </a:solidFill>
              </a:rPr>
              <a:t>的技术之</a:t>
            </a:r>
            <a:r>
              <a:rPr dirty="0" spc="15">
                <a:solidFill>
                  <a:srgbClr val="FFFFFF"/>
                </a:solidFill>
              </a:rPr>
              <a:t>一</a:t>
            </a: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761744" y="2859024"/>
            <a:ext cx="6635496" cy="2287524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3434803" y="5214670"/>
            <a:ext cx="3287395" cy="23050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350">
                <a:solidFill>
                  <a:srgbClr val="FF6A00"/>
                </a:solidFill>
                <a:latin typeface="SimSun"/>
                <a:cs typeface="SimSun"/>
              </a:rPr>
              <a:t>训练算力Scale</a:t>
            </a:r>
            <a:r>
              <a:rPr dirty="0" sz="1350" spc="-670">
                <a:solidFill>
                  <a:srgbClr val="FF6A00"/>
                </a:solidFill>
                <a:latin typeface="SimSun"/>
                <a:cs typeface="SimSun"/>
              </a:rPr>
              <a:t> </a:t>
            </a:r>
            <a:r>
              <a:rPr dirty="0" sz="1350">
                <a:solidFill>
                  <a:srgbClr val="FF6A00"/>
                </a:solidFill>
                <a:latin typeface="SimSun"/>
                <a:cs typeface="SimSun"/>
              </a:rPr>
              <a:t>up后视频生成质量有所提</a:t>
            </a:r>
            <a:r>
              <a:rPr dirty="0" sz="1350" spc="-5">
                <a:solidFill>
                  <a:srgbClr val="FF6A00"/>
                </a:solidFill>
                <a:latin typeface="SimSun"/>
                <a:cs typeface="SimSun"/>
              </a:rPr>
              <a:t>升</a:t>
            </a:r>
            <a:endParaRPr sz="13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51275" y="664540"/>
            <a:ext cx="582307" cy="301637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53670" y="609599"/>
            <a:ext cx="9692640" cy="880744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4119245" algn="l"/>
              </a:tabLst>
            </a:pP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Diffusion</a:t>
            </a:r>
            <a:r>
              <a:rPr dirty="0" sz="235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Transformer</a:t>
            </a: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，	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= VAE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encoder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+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ViT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+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DDPM +</a:t>
            </a:r>
            <a:r>
              <a:rPr dirty="0" sz="2350" spc="-15" b="1">
                <a:solidFill>
                  <a:srgbClr val="40404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404040"/>
                </a:solidFill>
                <a:latin typeface="Segoe Print"/>
                <a:cs typeface="Segoe Print"/>
              </a:rPr>
              <a:t>VAE</a:t>
            </a:r>
            <a:endParaRPr sz="2350">
              <a:latin typeface="Segoe Print"/>
              <a:cs typeface="Segoe Print"/>
            </a:endParaRPr>
          </a:p>
          <a:p>
            <a:pPr marL="664845" indent="-199390">
              <a:lnSpc>
                <a:spcPct val="100000"/>
              </a:lnSpc>
              <a:spcBef>
                <a:spcPts val="1939"/>
              </a:spcBef>
              <a:buClr>
                <a:srgbClr val="70B1FF"/>
              </a:buClr>
              <a:buFont typeface="Arial MT"/>
              <a:buChar char="•"/>
              <a:tabLst>
                <a:tab pos="664845" algn="l"/>
              </a:tabLst>
            </a:pP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DiT</a:t>
            </a:r>
            <a:r>
              <a:rPr dirty="0" sz="1650" spc="-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利用</a:t>
            </a:r>
            <a:r>
              <a:rPr dirty="0" sz="1650" spc="33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transformer</a:t>
            </a:r>
            <a:r>
              <a:rPr dirty="0" sz="1650" spc="-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结构探索新的扩散模型，成功用</a:t>
            </a:r>
            <a:r>
              <a:rPr dirty="0" sz="1650" spc="33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transformer</a:t>
            </a:r>
            <a:r>
              <a:rPr dirty="0" sz="1650" spc="-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替换</a:t>
            </a:r>
            <a:r>
              <a:rPr dirty="0" sz="1650" spc="33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U-Net</a:t>
            </a:r>
            <a:r>
              <a:rPr dirty="0" sz="1650" spc="-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主干</a:t>
            </a:r>
            <a:endParaRPr sz="16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27175" y="1650492"/>
            <a:ext cx="7510272" cy="3118104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876818" y="4853406"/>
            <a:ext cx="59055" cy="712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Arial MT"/>
                <a:cs typeface="Arial MT"/>
              </a:rPr>
              <a:t>•</a:t>
            </a:r>
            <a:endParaRPr sz="75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334018" y="4853406"/>
            <a:ext cx="3216910" cy="712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48133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例如输入一张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256x256x3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的图片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,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经过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Encoder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后得到对应的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latent </a:t>
            </a:r>
            <a:r>
              <a:rPr dirty="0" sz="750" spc="-36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推理时输入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32x32x4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的噪声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,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得到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32x32x4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的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latent</a:t>
            </a:r>
            <a:endParaRPr sz="750">
              <a:latin typeface="SimSun"/>
              <a:cs typeface="SimSun"/>
            </a:endParaRPr>
          </a:p>
          <a:p>
            <a:pPr marL="12700" marR="5080">
              <a:lnSpc>
                <a:spcPct val="100000"/>
              </a:lnSpc>
            </a:pP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结合当前的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 spc="-65">
                <a:solidFill>
                  <a:srgbClr val="FF6A00"/>
                </a:solidFill>
                <a:latin typeface="SimSun"/>
                <a:cs typeface="SimSun"/>
              </a:rPr>
              <a:t>step t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 spc="-190">
                <a:solidFill>
                  <a:srgbClr val="FF6A00"/>
                </a:solidFill>
                <a:latin typeface="SimSun"/>
                <a:cs typeface="SimSun"/>
              </a:rPr>
              <a:t>, 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输入</a:t>
            </a:r>
            <a:r>
              <a:rPr dirty="0" sz="750" spc="-60">
                <a:solidFill>
                  <a:srgbClr val="FF6A00"/>
                </a:solidFill>
                <a:latin typeface="SimSun"/>
                <a:cs typeface="SimSun"/>
              </a:rPr>
              <a:t>label y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,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经过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N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个</a:t>
            </a:r>
            <a:r>
              <a:rPr dirty="0" sz="750" spc="-45">
                <a:solidFill>
                  <a:srgbClr val="FF6A00"/>
                </a:solidFill>
                <a:latin typeface="SimSun"/>
                <a:cs typeface="SimSun"/>
              </a:rPr>
              <a:t>Dit Block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通过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MLP</a:t>
            </a:r>
            <a:r>
              <a:rPr dirty="0" sz="750" spc="-1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进行输</a:t>
            </a:r>
            <a:r>
              <a:rPr dirty="0" sz="750" spc="5">
                <a:solidFill>
                  <a:srgbClr val="FF6A00"/>
                </a:solidFill>
                <a:latin typeface="SimSun"/>
                <a:cs typeface="SimSun"/>
              </a:rPr>
              <a:t>出 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得到输出的噪声以及对应的协方差矩</a:t>
            </a:r>
            <a:r>
              <a:rPr dirty="0" sz="750" spc="5">
                <a:solidFill>
                  <a:srgbClr val="FF6A00"/>
                </a:solidFill>
                <a:latin typeface="SimSun"/>
                <a:cs typeface="SimSun"/>
              </a:rPr>
              <a:t>阵</a:t>
            </a:r>
            <a:endParaRPr sz="7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经过T个step采样,得到32x32x4的降噪后的laten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t</a:t>
            </a:r>
            <a:endParaRPr sz="7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</a:pP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在训练时，需要使得去躁后的latent和第一步得到的latent尽可能一</a:t>
            </a:r>
            <a:r>
              <a:rPr dirty="0" sz="750" spc="5">
                <a:solidFill>
                  <a:srgbClr val="FF6A00"/>
                </a:solidFill>
                <a:latin typeface="SimSun"/>
                <a:cs typeface="SimSun"/>
              </a:rPr>
              <a:t>致</a:t>
            </a:r>
            <a:endParaRPr sz="7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1490" y="1139825"/>
            <a:ext cx="3961129" cy="4384040"/>
          </a:xfrm>
          <a:custGeom>
            <a:avLst/>
            <a:gdLst/>
            <a:ahLst/>
            <a:cxnLst/>
            <a:rect l="l" t="t" r="r" b="b"/>
            <a:pathLst>
              <a:path w="3961129" h="4384040">
                <a:moveTo>
                  <a:pt x="3932555" y="4384040"/>
                </a:moveTo>
                <a:lnTo>
                  <a:pt x="28575" y="4384040"/>
                </a:lnTo>
                <a:lnTo>
                  <a:pt x="24510" y="4383747"/>
                </a:lnTo>
                <a:lnTo>
                  <a:pt x="0" y="4355465"/>
                </a:lnTo>
                <a:lnTo>
                  <a:pt x="0" y="28575"/>
                </a:lnTo>
                <a:lnTo>
                  <a:pt x="28575" y="0"/>
                </a:lnTo>
                <a:lnTo>
                  <a:pt x="3932555" y="0"/>
                </a:lnTo>
                <a:lnTo>
                  <a:pt x="3961130" y="28575"/>
                </a:lnTo>
                <a:lnTo>
                  <a:pt x="57150" y="28575"/>
                </a:lnTo>
                <a:lnTo>
                  <a:pt x="28575" y="57150"/>
                </a:lnTo>
                <a:lnTo>
                  <a:pt x="57150" y="57150"/>
                </a:lnTo>
                <a:lnTo>
                  <a:pt x="57150" y="4326890"/>
                </a:lnTo>
                <a:lnTo>
                  <a:pt x="28575" y="4326890"/>
                </a:lnTo>
                <a:lnTo>
                  <a:pt x="57150" y="4355465"/>
                </a:lnTo>
                <a:lnTo>
                  <a:pt x="3961130" y="4355465"/>
                </a:lnTo>
                <a:lnTo>
                  <a:pt x="3960837" y="4359529"/>
                </a:lnTo>
                <a:lnTo>
                  <a:pt x="3936619" y="4383747"/>
                </a:lnTo>
                <a:lnTo>
                  <a:pt x="3932555" y="4384040"/>
                </a:lnTo>
                <a:close/>
              </a:path>
              <a:path w="3961129" h="4384040">
                <a:moveTo>
                  <a:pt x="57150" y="57150"/>
                </a:moveTo>
                <a:lnTo>
                  <a:pt x="28575" y="57150"/>
                </a:lnTo>
                <a:lnTo>
                  <a:pt x="57150" y="28575"/>
                </a:lnTo>
                <a:lnTo>
                  <a:pt x="57150" y="57150"/>
                </a:lnTo>
                <a:close/>
              </a:path>
              <a:path w="3961129" h="4384040">
                <a:moveTo>
                  <a:pt x="3903980" y="57150"/>
                </a:moveTo>
                <a:lnTo>
                  <a:pt x="57150" y="57150"/>
                </a:lnTo>
                <a:lnTo>
                  <a:pt x="57150" y="28575"/>
                </a:lnTo>
                <a:lnTo>
                  <a:pt x="3903980" y="28575"/>
                </a:lnTo>
                <a:lnTo>
                  <a:pt x="3903980" y="57150"/>
                </a:lnTo>
                <a:close/>
              </a:path>
              <a:path w="3961129" h="4384040">
                <a:moveTo>
                  <a:pt x="3903980" y="4355465"/>
                </a:moveTo>
                <a:lnTo>
                  <a:pt x="3903980" y="28575"/>
                </a:lnTo>
                <a:lnTo>
                  <a:pt x="3932555" y="57150"/>
                </a:lnTo>
                <a:lnTo>
                  <a:pt x="3961130" y="57150"/>
                </a:lnTo>
                <a:lnTo>
                  <a:pt x="3961130" y="4326890"/>
                </a:lnTo>
                <a:lnTo>
                  <a:pt x="3932555" y="4326890"/>
                </a:lnTo>
                <a:lnTo>
                  <a:pt x="3903980" y="4355465"/>
                </a:lnTo>
                <a:close/>
              </a:path>
              <a:path w="3961129" h="4384040">
                <a:moveTo>
                  <a:pt x="3961130" y="57150"/>
                </a:moveTo>
                <a:lnTo>
                  <a:pt x="3932555" y="57150"/>
                </a:lnTo>
                <a:lnTo>
                  <a:pt x="3903980" y="28575"/>
                </a:lnTo>
                <a:lnTo>
                  <a:pt x="3961130" y="28575"/>
                </a:lnTo>
                <a:lnTo>
                  <a:pt x="3961130" y="57150"/>
                </a:lnTo>
                <a:close/>
              </a:path>
              <a:path w="3961129" h="4384040">
                <a:moveTo>
                  <a:pt x="57150" y="4355465"/>
                </a:moveTo>
                <a:lnTo>
                  <a:pt x="28575" y="4326890"/>
                </a:lnTo>
                <a:lnTo>
                  <a:pt x="57150" y="4326890"/>
                </a:lnTo>
                <a:lnTo>
                  <a:pt x="57150" y="4355465"/>
                </a:lnTo>
                <a:close/>
              </a:path>
              <a:path w="3961129" h="4384040">
                <a:moveTo>
                  <a:pt x="3903980" y="4355465"/>
                </a:moveTo>
                <a:lnTo>
                  <a:pt x="57150" y="4355465"/>
                </a:lnTo>
                <a:lnTo>
                  <a:pt x="57150" y="4326890"/>
                </a:lnTo>
                <a:lnTo>
                  <a:pt x="3903980" y="4326890"/>
                </a:lnTo>
                <a:lnTo>
                  <a:pt x="3903980" y="4355465"/>
                </a:lnTo>
                <a:close/>
              </a:path>
              <a:path w="3961129" h="4384040">
                <a:moveTo>
                  <a:pt x="3961130" y="4355465"/>
                </a:moveTo>
                <a:lnTo>
                  <a:pt x="3903980" y="4355465"/>
                </a:lnTo>
                <a:lnTo>
                  <a:pt x="3932555" y="4326890"/>
                </a:lnTo>
                <a:lnTo>
                  <a:pt x="3961130" y="4326890"/>
                </a:lnTo>
                <a:lnTo>
                  <a:pt x="3961130" y="4355465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598805" y="1193673"/>
            <a:ext cx="3830320" cy="42233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12090" marR="111760" indent="-199390">
              <a:lnSpc>
                <a:spcPct val="151800"/>
              </a:lnSpc>
              <a:spcBef>
                <a:spcPts val="95"/>
              </a:spcBef>
              <a:buClr>
                <a:srgbClr val="70B1FF"/>
              </a:buClr>
              <a:buFont typeface="Arial MT"/>
              <a:buChar char="•"/>
              <a:tabLst>
                <a:tab pos="212090" algn="l"/>
              </a:tabLst>
            </a:pP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DiT</a:t>
            </a:r>
            <a:r>
              <a:rPr dirty="0" sz="1650" spc="-1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首先将将每个</a:t>
            </a:r>
            <a:r>
              <a:rPr dirty="0" sz="1650" spc="32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patch</a:t>
            </a:r>
            <a:r>
              <a:rPr dirty="0" sz="1650" spc="-1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空间表示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Latent</a:t>
            </a:r>
            <a:r>
              <a:rPr dirty="0" sz="1650" spc="-9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输入到第一层网络，以此将空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间输入转换为</a:t>
            </a:r>
            <a:r>
              <a:rPr dirty="0" sz="1650" spc="33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tokens</a:t>
            </a:r>
            <a:r>
              <a:rPr dirty="0" sz="1650" spc="-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序列。</a:t>
            </a:r>
            <a:endParaRPr sz="16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70B1FF"/>
              </a:buClr>
              <a:buFont typeface="Arial MT"/>
              <a:buChar char="•"/>
            </a:pPr>
            <a:endParaRPr sz="1600">
              <a:latin typeface="Microsoft YaHei"/>
              <a:cs typeface="Microsoft YaHei"/>
            </a:endParaRPr>
          </a:p>
          <a:p>
            <a:pPr marL="212090" marR="5080" indent="-199390">
              <a:lnSpc>
                <a:spcPct val="151800"/>
              </a:lnSpc>
              <a:buClr>
                <a:srgbClr val="70B1FF"/>
              </a:buClr>
              <a:buFont typeface="Arial MT"/>
              <a:buChar char="•"/>
              <a:tabLst>
                <a:tab pos="212090" algn="l"/>
              </a:tabLst>
            </a:pP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将标准基于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 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ViT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的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 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Patch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和 </a:t>
            </a:r>
            <a:r>
              <a:rPr dirty="0" sz="1650" spc="2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Position</a:t>
            </a:r>
            <a:r>
              <a:rPr dirty="0" sz="165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Embedding</a:t>
            </a:r>
            <a:r>
              <a:rPr dirty="0" sz="165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应用于所有输入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token</a:t>
            </a:r>
            <a:r>
              <a:rPr dirty="0" sz="1650" spc="10">
                <a:solidFill>
                  <a:srgbClr val="374153"/>
                </a:solidFill>
                <a:latin typeface="Microsoft YaHei"/>
                <a:cs typeface="Microsoft YaHei"/>
              </a:rPr>
              <a:t>，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最后将输入</a:t>
            </a:r>
            <a:r>
              <a:rPr dirty="0" sz="1650" spc="33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token</a:t>
            </a:r>
            <a:r>
              <a:rPr dirty="0" sz="165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由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Transformer</a:t>
            </a:r>
            <a:r>
              <a:rPr dirty="0" sz="165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处理。</a:t>
            </a:r>
            <a:endParaRPr sz="165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70B1FF"/>
              </a:buClr>
              <a:buFont typeface="Arial MT"/>
              <a:buChar char="•"/>
            </a:pPr>
            <a:endParaRPr sz="1600">
              <a:latin typeface="Microsoft YaHei"/>
              <a:cs typeface="Microsoft YaHei"/>
            </a:endParaRPr>
          </a:p>
          <a:p>
            <a:pPr marL="212090" marR="111760" indent="-199390">
              <a:lnSpc>
                <a:spcPct val="151800"/>
              </a:lnSpc>
              <a:buClr>
                <a:srgbClr val="70B1FF"/>
              </a:buClr>
              <a:buFont typeface="Arial MT"/>
              <a:buChar char="•"/>
              <a:tabLst>
                <a:tab pos="212090" algn="l"/>
              </a:tabLst>
            </a:pP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DiT</a:t>
            </a:r>
            <a:r>
              <a:rPr dirty="0" sz="1650" spc="-3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还会处理额外信息</a:t>
            </a:r>
            <a:r>
              <a:rPr dirty="0" sz="1650" spc="10">
                <a:solidFill>
                  <a:srgbClr val="374153"/>
                </a:solidFill>
                <a:latin typeface="Microsoft YaHei"/>
                <a:cs typeface="Microsoft YaHei"/>
              </a:rPr>
              <a:t>，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e.g.</a:t>
            </a:r>
            <a:r>
              <a:rPr dirty="0" sz="1650" spc="-3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时间步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长、类别标签、文本语义等。</a:t>
            </a:r>
            <a:endParaRPr sz="16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73752" y="1239012"/>
            <a:ext cx="4730496" cy="3852672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6456045" cy="70739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  <a:p>
            <a:pPr algn="ctr" marL="836930">
              <a:lnSpc>
                <a:spcPct val="100000"/>
              </a:lnSpc>
              <a:spcBef>
                <a:spcPts val="30"/>
              </a:spcBef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网络结构：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Diffusion</a:t>
            </a:r>
            <a:r>
              <a:rPr dirty="0" sz="2350" spc="-6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Transformer</a:t>
            </a: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，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DiT</a:t>
            </a:r>
            <a:endParaRPr sz="2350">
              <a:latin typeface="Segoe Print"/>
              <a:cs typeface="Segoe Print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5584" y="0"/>
            <a:ext cx="2215895" cy="5334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335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536448"/>
            <a:ext cx="10123932" cy="518299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494248" y="2570801"/>
            <a:ext cx="3082627" cy="21910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595712" y="2980360"/>
            <a:ext cx="1178827" cy="16412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4871401" y="2973878"/>
            <a:ext cx="532092" cy="170734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503403" y="2939796"/>
            <a:ext cx="980440" cy="239395"/>
            <a:chOff x="5503403" y="2939796"/>
            <a:chExt cx="980440" cy="239395"/>
          </a:xfrm>
        </p:grpSpPr>
        <p:pic>
          <p:nvPicPr>
            <p:cNvPr id="19" name="object 1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503403" y="3022174"/>
              <a:ext cx="220742" cy="1503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711888" y="2939796"/>
              <a:ext cx="771423" cy="238899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3869247" y="3333470"/>
            <a:ext cx="2340610" cy="215900"/>
            <a:chOff x="3869247" y="3333470"/>
            <a:chExt cx="2340610" cy="215900"/>
          </a:xfrm>
        </p:grpSpPr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69247" y="3333470"/>
              <a:ext cx="1684733" cy="21545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564540" y="3355513"/>
              <a:ext cx="533609" cy="16656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110874" y="3355318"/>
              <a:ext cx="98458" cy="16058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1798374" y="3710835"/>
            <a:ext cx="1290320" cy="238760"/>
            <a:chOff x="1798374" y="3710835"/>
            <a:chExt cx="1290320" cy="238760"/>
          </a:xfrm>
        </p:grpSpPr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798374" y="3710835"/>
              <a:ext cx="851753" cy="218522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629446" y="3731006"/>
              <a:ext cx="459244" cy="218579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3176698" y="3742445"/>
            <a:ext cx="751840" cy="178435"/>
            <a:chOff x="3176698" y="3742445"/>
            <a:chExt cx="751840" cy="178435"/>
          </a:xfrm>
        </p:grpSpPr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176698" y="3742445"/>
              <a:ext cx="114933" cy="16522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68891" y="3746880"/>
              <a:ext cx="659269" cy="173494"/>
            </a:xfrm>
            <a:prstGeom prst="rect">
              <a:avLst/>
            </a:prstGeom>
          </p:spPr>
        </p:pic>
      </p:grpSp>
      <p:grpSp>
        <p:nvGrpSpPr>
          <p:cNvPr id="31" name="object 31"/>
          <p:cNvGrpSpPr/>
          <p:nvPr/>
        </p:nvGrpSpPr>
        <p:grpSpPr>
          <a:xfrm>
            <a:off x="4029433" y="3703066"/>
            <a:ext cx="2553335" cy="240665"/>
            <a:chOff x="4029433" y="3703066"/>
            <a:chExt cx="2553335" cy="240665"/>
          </a:xfrm>
        </p:grpSpPr>
        <p:pic>
          <p:nvPicPr>
            <p:cNvPr id="32" name="object 3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029433" y="3717497"/>
              <a:ext cx="529516" cy="208767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4554766" y="3728466"/>
              <a:ext cx="110159" cy="190639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4648263" y="3703066"/>
              <a:ext cx="1933879" cy="240169"/>
            </a:xfrm>
            <a:prstGeom prst="rect">
              <a:avLst/>
            </a:prstGeom>
          </p:spPr>
        </p:pic>
      </p:grpSp>
      <p:pic>
        <p:nvPicPr>
          <p:cNvPr id="35" name="object 35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6676054" y="3734960"/>
            <a:ext cx="211232" cy="167982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6994805" y="3703066"/>
            <a:ext cx="1389380" cy="240665"/>
            <a:chOff x="6994805" y="3703066"/>
            <a:chExt cx="1389380" cy="240665"/>
          </a:xfrm>
        </p:grpSpPr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994805" y="3713944"/>
              <a:ext cx="426534" cy="2126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403376" y="3746881"/>
              <a:ext cx="139204" cy="149364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11478" y="3703066"/>
              <a:ext cx="872629" cy="240169"/>
            </a:xfrm>
            <a:prstGeom prst="rect">
              <a:avLst/>
            </a:prstGeom>
          </p:spPr>
        </p:pic>
      </p:grpSp>
      <p:pic>
        <p:nvPicPr>
          <p:cNvPr id="40" name="object 40"/>
          <p:cNvPicPr/>
          <p:nvPr/>
        </p:nvPicPr>
        <p:blipFill>
          <a:blip r:embed="rId30" cstate="print"/>
          <a:stretch>
            <a:fillRect/>
          </a:stretch>
        </p:blipFill>
        <p:spPr>
          <a:xfrm>
            <a:off x="3181069" y="4092515"/>
            <a:ext cx="3718117" cy="219681"/>
          </a:xfrm>
          <a:prstGeom prst="rect">
            <a:avLst/>
          </a:prstGeom>
        </p:spPr>
      </p:pic>
      <p:pic>
        <p:nvPicPr>
          <p:cNvPr id="41" name="object 41"/>
          <p:cNvPicPr/>
          <p:nvPr/>
        </p:nvPicPr>
        <p:blipFill>
          <a:blip r:embed="rId31" cstate="print"/>
          <a:stretch>
            <a:fillRect/>
          </a:stretch>
        </p:blipFill>
        <p:spPr>
          <a:xfrm>
            <a:off x="3706425" y="1431023"/>
            <a:ext cx="2754850" cy="844550"/>
          </a:xfrm>
          <a:prstGeom prst="rect">
            <a:avLst/>
          </a:prstGeom>
        </p:spPr>
      </p:pic>
      <p:sp>
        <p:nvSpPr>
          <p:cNvPr id="42" name="object 42"/>
          <p:cNvSpPr txBox="1"/>
          <p:nvPr/>
        </p:nvSpPr>
        <p:spPr>
          <a:xfrm>
            <a:off x="4646726" y="1701495"/>
            <a:ext cx="873760" cy="2800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1650" spc="20">
                <a:latin typeface="SimSun"/>
                <a:cs typeface="SimSun"/>
              </a:rPr>
              <a:t>技术难点</a:t>
            </a:r>
            <a:endParaRPr sz="165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5209032" y="2804160"/>
            <a:ext cx="4213860" cy="1224280"/>
          </a:xfrm>
          <a:custGeom>
            <a:avLst/>
            <a:gdLst/>
            <a:ahLst/>
            <a:cxnLst/>
            <a:rect l="l" t="t" r="r" b="b"/>
            <a:pathLst>
              <a:path w="4213859" h="1224279">
                <a:moveTo>
                  <a:pt x="4009643" y="1223772"/>
                </a:moveTo>
                <a:lnTo>
                  <a:pt x="204215" y="1223772"/>
                </a:lnTo>
                <a:lnTo>
                  <a:pt x="157552" y="1218336"/>
                </a:lnTo>
                <a:lnTo>
                  <a:pt x="114683" y="1202951"/>
                </a:lnTo>
                <a:lnTo>
                  <a:pt x="76829" y="1178839"/>
                </a:lnTo>
                <a:lnTo>
                  <a:pt x="45212" y="1147222"/>
                </a:lnTo>
                <a:lnTo>
                  <a:pt x="21053" y="1109322"/>
                </a:lnTo>
                <a:lnTo>
                  <a:pt x="5575" y="1066359"/>
                </a:lnTo>
                <a:lnTo>
                  <a:pt x="0" y="1019555"/>
                </a:lnTo>
                <a:lnTo>
                  <a:pt x="0" y="202691"/>
                </a:lnTo>
                <a:lnTo>
                  <a:pt x="5575" y="156173"/>
                </a:lnTo>
                <a:lnTo>
                  <a:pt x="21053" y="113428"/>
                </a:lnTo>
                <a:lnTo>
                  <a:pt x="45212" y="75705"/>
                </a:lnTo>
                <a:lnTo>
                  <a:pt x="76829" y="44252"/>
                </a:lnTo>
                <a:lnTo>
                  <a:pt x="114683" y="20318"/>
                </a:lnTo>
                <a:lnTo>
                  <a:pt x="157552" y="5151"/>
                </a:lnTo>
                <a:lnTo>
                  <a:pt x="204215" y="0"/>
                </a:lnTo>
                <a:lnTo>
                  <a:pt x="4009643" y="0"/>
                </a:lnTo>
                <a:lnTo>
                  <a:pt x="4056213" y="5151"/>
                </a:lnTo>
                <a:lnTo>
                  <a:pt x="4099021" y="20318"/>
                </a:lnTo>
                <a:lnTo>
                  <a:pt x="4136844" y="44252"/>
                </a:lnTo>
                <a:lnTo>
                  <a:pt x="4168461" y="75705"/>
                </a:lnTo>
                <a:lnTo>
                  <a:pt x="4192650" y="113428"/>
                </a:lnTo>
                <a:lnTo>
                  <a:pt x="4208190" y="156173"/>
                </a:lnTo>
                <a:lnTo>
                  <a:pt x="4213860" y="202691"/>
                </a:lnTo>
                <a:lnTo>
                  <a:pt x="4213860" y="1019555"/>
                </a:lnTo>
                <a:lnTo>
                  <a:pt x="4208190" y="1066359"/>
                </a:lnTo>
                <a:lnTo>
                  <a:pt x="4192650" y="1109322"/>
                </a:lnTo>
                <a:lnTo>
                  <a:pt x="4168461" y="1147222"/>
                </a:lnTo>
                <a:lnTo>
                  <a:pt x="4136844" y="1178839"/>
                </a:lnTo>
                <a:lnTo>
                  <a:pt x="4099021" y="1202951"/>
                </a:lnTo>
                <a:lnTo>
                  <a:pt x="4056213" y="1218336"/>
                </a:lnTo>
                <a:lnTo>
                  <a:pt x="4009643" y="1223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36091" y="2805684"/>
            <a:ext cx="4178935" cy="1222375"/>
          </a:xfrm>
          <a:custGeom>
            <a:avLst/>
            <a:gdLst/>
            <a:ahLst/>
            <a:cxnLst/>
            <a:rect l="l" t="t" r="r" b="b"/>
            <a:pathLst>
              <a:path w="4178935" h="1222375">
                <a:moveTo>
                  <a:pt x="3974592" y="1222248"/>
                </a:moveTo>
                <a:lnTo>
                  <a:pt x="204216" y="1222248"/>
                </a:lnTo>
                <a:lnTo>
                  <a:pt x="157275" y="1217057"/>
                </a:lnTo>
                <a:lnTo>
                  <a:pt x="114233" y="1201876"/>
                </a:lnTo>
                <a:lnTo>
                  <a:pt x="76303" y="1177946"/>
                </a:lnTo>
                <a:lnTo>
                  <a:pt x="44701" y="1146508"/>
                </a:lnTo>
                <a:lnTo>
                  <a:pt x="20640" y="1108803"/>
                </a:lnTo>
                <a:lnTo>
                  <a:pt x="5335" y="1066072"/>
                </a:lnTo>
                <a:lnTo>
                  <a:pt x="0" y="1019556"/>
                </a:lnTo>
                <a:lnTo>
                  <a:pt x="0" y="204216"/>
                </a:lnTo>
                <a:lnTo>
                  <a:pt x="5335" y="157462"/>
                </a:lnTo>
                <a:lnTo>
                  <a:pt x="20640" y="114544"/>
                </a:lnTo>
                <a:lnTo>
                  <a:pt x="44701" y="76677"/>
                </a:lnTo>
                <a:lnTo>
                  <a:pt x="76303" y="45074"/>
                </a:lnTo>
                <a:lnTo>
                  <a:pt x="114233" y="20951"/>
                </a:lnTo>
                <a:lnTo>
                  <a:pt x="157275" y="5521"/>
                </a:lnTo>
                <a:lnTo>
                  <a:pt x="204216" y="0"/>
                </a:lnTo>
                <a:lnTo>
                  <a:pt x="3974592" y="0"/>
                </a:lnTo>
                <a:lnTo>
                  <a:pt x="4021485" y="5521"/>
                </a:lnTo>
                <a:lnTo>
                  <a:pt x="4064496" y="20951"/>
                </a:lnTo>
                <a:lnTo>
                  <a:pt x="4102410" y="45074"/>
                </a:lnTo>
                <a:lnTo>
                  <a:pt x="4134013" y="76677"/>
                </a:lnTo>
                <a:lnTo>
                  <a:pt x="4158089" y="114544"/>
                </a:lnTo>
                <a:lnTo>
                  <a:pt x="4173426" y="157462"/>
                </a:lnTo>
                <a:lnTo>
                  <a:pt x="4178808" y="204216"/>
                </a:lnTo>
                <a:lnTo>
                  <a:pt x="4178808" y="1019556"/>
                </a:lnTo>
                <a:lnTo>
                  <a:pt x="4173426" y="1066072"/>
                </a:lnTo>
                <a:lnTo>
                  <a:pt x="4158089" y="1108803"/>
                </a:lnTo>
                <a:lnTo>
                  <a:pt x="4134013" y="1146508"/>
                </a:lnTo>
                <a:lnTo>
                  <a:pt x="4102410" y="1177946"/>
                </a:lnTo>
                <a:lnTo>
                  <a:pt x="4064496" y="1201876"/>
                </a:lnTo>
                <a:lnTo>
                  <a:pt x="4021485" y="1217057"/>
                </a:lnTo>
                <a:lnTo>
                  <a:pt x="3974592" y="1222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17" name="object 17"/>
          <p:cNvGrpSpPr/>
          <p:nvPr/>
        </p:nvGrpSpPr>
        <p:grpSpPr>
          <a:xfrm>
            <a:off x="1929379" y="1205479"/>
            <a:ext cx="1530350" cy="1530350"/>
            <a:chOff x="1929379" y="1205479"/>
            <a:chExt cx="1530350" cy="1530350"/>
          </a:xfrm>
        </p:grpSpPr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29379" y="1205479"/>
              <a:ext cx="1530105" cy="15301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001012" y="1284732"/>
              <a:ext cx="1386839" cy="1385315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2209926" y="1804225"/>
            <a:ext cx="959485" cy="30543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40">
                <a:latin typeface="SimSun"/>
                <a:cs typeface="SimSun"/>
              </a:rPr>
              <a:t>训练数</a:t>
            </a:r>
            <a:r>
              <a:rPr dirty="0" sz="1800" spc="35">
                <a:latin typeface="SimSun"/>
                <a:cs typeface="SimSun"/>
              </a:rPr>
              <a:t>据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1819" y="2882379"/>
            <a:ext cx="3514725" cy="9436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OpenAI</a:t>
            </a:r>
            <a:r>
              <a:rPr dirty="0" sz="1350" spc="-2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使用类似</a:t>
            </a:r>
            <a:r>
              <a:rPr dirty="0" sz="1350" spc="-2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DALLE3</a:t>
            </a:r>
            <a:r>
              <a:rPr dirty="0" sz="1350" spc="-15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的Cationining</a:t>
            </a:r>
            <a:r>
              <a:rPr dirty="0" sz="1350" spc="-2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技</a:t>
            </a:r>
            <a:r>
              <a:rPr dirty="0" sz="1350" spc="-5">
                <a:solidFill>
                  <a:srgbClr val="FFC000"/>
                </a:solidFill>
                <a:latin typeface="SimSun"/>
                <a:cs typeface="SimSun"/>
              </a:rPr>
              <a:t>术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训练了自己的</a:t>
            </a:r>
            <a:r>
              <a:rPr dirty="0" sz="1350" spc="-15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55">
                <a:solidFill>
                  <a:srgbClr val="FFC000"/>
                </a:solidFill>
                <a:latin typeface="SimSun"/>
                <a:cs typeface="SimSun"/>
              </a:rPr>
              <a:t>Video Captioner</a:t>
            </a:r>
            <a:endParaRPr sz="135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用以给视频生成详尽的文本描</a:t>
            </a:r>
            <a:r>
              <a:rPr dirty="0" sz="1350" spc="-5">
                <a:solidFill>
                  <a:srgbClr val="FFC000"/>
                </a:solidFill>
                <a:latin typeface="SimSun"/>
                <a:cs typeface="SimSun"/>
              </a:rPr>
              <a:t>述</a:t>
            </a:r>
            <a:endParaRPr sz="1350">
              <a:latin typeface="SimSun"/>
              <a:cs typeface="SimSun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480038" y="1205479"/>
            <a:ext cx="1530350" cy="1530350"/>
            <a:chOff x="6480038" y="1205479"/>
            <a:chExt cx="1530350" cy="153035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0038" y="1205479"/>
              <a:ext cx="1530105" cy="15301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547104" y="1284732"/>
              <a:ext cx="1386840" cy="138531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751866" y="1664208"/>
            <a:ext cx="959485" cy="58547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8905" marR="5080" indent="-116839">
              <a:lnSpc>
                <a:spcPct val="102099"/>
              </a:lnSpc>
              <a:spcBef>
                <a:spcPts val="90"/>
              </a:spcBef>
            </a:pPr>
            <a:r>
              <a:rPr dirty="0" sz="1800" spc="40">
                <a:latin typeface="SimSun"/>
                <a:cs typeface="SimSun"/>
              </a:rPr>
              <a:t>保证视</a:t>
            </a:r>
            <a:r>
              <a:rPr dirty="0" sz="1800" spc="25">
                <a:latin typeface="SimSun"/>
                <a:cs typeface="SimSun"/>
              </a:rPr>
              <a:t>频 </a:t>
            </a:r>
            <a:r>
              <a:rPr dirty="0" sz="1800" spc="40">
                <a:latin typeface="SimSun"/>
                <a:cs typeface="SimSun"/>
              </a:rPr>
              <a:t>一致</a:t>
            </a:r>
            <a:r>
              <a:rPr dirty="0" sz="1800" spc="35">
                <a:latin typeface="SimSun"/>
                <a:cs typeface="SimSun"/>
              </a:rPr>
              <a:t>性</a:t>
            </a:r>
            <a:endParaRPr sz="1800">
              <a:latin typeface="SimSun"/>
              <a:cs typeface="SimSu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387708" y="2729344"/>
            <a:ext cx="3514725" cy="1249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8800"/>
              </a:lnSpc>
              <a:spcBef>
                <a:spcPts val="100"/>
              </a:spcBef>
            </a:pP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模型层不通过多个</a:t>
            </a:r>
            <a:r>
              <a:rPr dirty="0" sz="1350" spc="-55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Stage</a:t>
            </a:r>
            <a:r>
              <a:rPr dirty="0" sz="1350" spc="-5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方式来进行视频预</a:t>
            </a:r>
            <a:r>
              <a:rPr dirty="0" sz="1350" spc="-5">
                <a:solidFill>
                  <a:srgbClr val="FFC000"/>
                </a:solidFill>
                <a:latin typeface="SimSun"/>
                <a:cs typeface="SimSun"/>
              </a:rPr>
              <a:t>测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而是整体预测视频的</a:t>
            </a:r>
            <a:r>
              <a:rPr dirty="0" sz="1350" spc="-15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Latent</a:t>
            </a:r>
            <a:endParaRPr sz="1350">
              <a:latin typeface="SimSun"/>
              <a:cs typeface="SimSun"/>
            </a:endParaRPr>
          </a:p>
          <a:p>
            <a:pPr marL="12700" marR="260350">
              <a:lnSpc>
                <a:spcPct val="148800"/>
              </a:lnSpc>
            </a:pP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在训练过程中引入</a:t>
            </a:r>
            <a:r>
              <a:rPr dirty="0" sz="1350" spc="-5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55">
                <a:solidFill>
                  <a:srgbClr val="FFC000"/>
                </a:solidFill>
                <a:latin typeface="SimSun"/>
                <a:cs typeface="SimSun"/>
              </a:rPr>
              <a:t>Auto Regressive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的task </a:t>
            </a:r>
            <a:r>
              <a:rPr dirty="0" sz="1350" spc="-660">
                <a:solidFill>
                  <a:srgbClr val="FFC000"/>
                </a:solidFill>
                <a:latin typeface="SimSun"/>
                <a:cs typeface="SimSun"/>
              </a:rPr>
              <a:t> </a:t>
            </a:r>
            <a:r>
              <a:rPr dirty="0" sz="1350" spc="-10">
                <a:solidFill>
                  <a:srgbClr val="FFC000"/>
                </a:solidFill>
                <a:latin typeface="SimSun"/>
                <a:cs typeface="SimSun"/>
              </a:rPr>
              <a:t>帮助模型更好地学习视频特征和帧间关</a:t>
            </a:r>
            <a:r>
              <a:rPr dirty="0" sz="1350" spc="-5">
                <a:solidFill>
                  <a:srgbClr val="FFC000"/>
                </a:solidFill>
                <a:latin typeface="SimSun"/>
                <a:cs typeface="SimSun"/>
              </a:rPr>
              <a:t>系</a:t>
            </a:r>
            <a:endParaRPr sz="1350">
              <a:latin typeface="SimSun"/>
              <a:cs typeface="SimSun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26392" y="4914443"/>
            <a:ext cx="1550035" cy="2552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具体可以参考谷歌的</a:t>
            </a:r>
            <a:r>
              <a:rPr dirty="0" sz="750" spc="-5">
                <a:solidFill>
                  <a:srgbClr val="FF6A00"/>
                </a:solidFill>
                <a:latin typeface="SimSun"/>
                <a:cs typeface="SimSun"/>
              </a:rPr>
              <a:t>W.A.L.T </a:t>
            </a:r>
            <a:r>
              <a:rPr dirty="0" sz="75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u="sng" sz="750" spc="-5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SimSun"/>
                <a:cs typeface="SimSun"/>
                <a:hlinkClick r:id="rId15"/>
              </a:rPr>
              <a:t>https://arxiv.org/abs/2312.06662</a:t>
            </a:r>
            <a:endParaRPr sz="750">
              <a:latin typeface="SimSun"/>
              <a:cs typeface="SimSun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69473" y="4142232"/>
            <a:ext cx="4021626" cy="133197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3844925" cy="6883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46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  <a:p>
            <a:pPr algn="ctr" marL="836930">
              <a:lnSpc>
                <a:spcPts val="2760"/>
              </a:lnSpc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网络结构：</a:t>
            </a:r>
            <a:r>
              <a:rPr dirty="0" sz="2350" spc="190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DALLE</a:t>
            </a:r>
            <a:r>
              <a:rPr dirty="0" sz="2350" spc="-5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2</a:t>
            </a:r>
            <a:endParaRPr sz="2350">
              <a:latin typeface="Segoe Print"/>
              <a:cs typeface="Segoe Prin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8639" y="1125029"/>
            <a:ext cx="7905750" cy="1170305"/>
          </a:xfrm>
          <a:prstGeom prst="rect">
            <a:avLst/>
          </a:prstGeom>
        </p:spPr>
        <p:txBody>
          <a:bodyPr wrap="square" lIns="0" tIns="142240" rIns="0" bIns="0" rtlCol="0" vert="horz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120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将文本提示输入文本编码器，该训练过的编码器便将文本提示映射到表示空间；</a:t>
            </a:r>
            <a:endParaRPr sz="165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1025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先验模型将文本编码映射到图像编码，图像编码捕获文本编码中的语义信息；</a:t>
            </a:r>
            <a:endParaRPr sz="1650">
              <a:latin typeface="Microsoft YaHei"/>
              <a:cs typeface="Microsoft YaHei"/>
            </a:endParaRPr>
          </a:p>
          <a:p>
            <a:pPr marL="469900" indent="-457200">
              <a:lnSpc>
                <a:spcPct val="100000"/>
              </a:lnSpc>
              <a:spcBef>
                <a:spcPts val="1025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图像解码模型随机生成一幅从视觉上表现该语义信息的图像；</a:t>
            </a:r>
            <a:endParaRPr sz="165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25361" y="2620060"/>
            <a:ext cx="6092760" cy="266259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90891" y="2290241"/>
            <a:ext cx="390525" cy="762635"/>
          </a:xfrm>
          <a:custGeom>
            <a:avLst/>
            <a:gdLst/>
            <a:ahLst/>
            <a:cxnLst/>
            <a:rect l="l" t="t" r="r" b="b"/>
            <a:pathLst>
              <a:path w="390525" h="762635">
                <a:moveTo>
                  <a:pt x="204469" y="762634"/>
                </a:moveTo>
                <a:lnTo>
                  <a:pt x="162737" y="760501"/>
                </a:lnTo>
                <a:lnTo>
                  <a:pt x="115874" y="751001"/>
                </a:lnTo>
                <a:lnTo>
                  <a:pt x="78485" y="733640"/>
                </a:lnTo>
                <a:lnTo>
                  <a:pt x="49136" y="707809"/>
                </a:lnTo>
                <a:lnTo>
                  <a:pt x="27431" y="675386"/>
                </a:lnTo>
                <a:lnTo>
                  <a:pt x="9842" y="632193"/>
                </a:lnTo>
                <a:lnTo>
                  <a:pt x="2463" y="586092"/>
                </a:lnTo>
                <a:lnTo>
                  <a:pt x="165" y="537743"/>
                </a:lnTo>
                <a:lnTo>
                  <a:pt x="0" y="262661"/>
                </a:lnTo>
                <a:lnTo>
                  <a:pt x="253" y="238175"/>
                </a:lnTo>
                <a:lnTo>
                  <a:pt x="2222" y="193954"/>
                </a:lnTo>
                <a:lnTo>
                  <a:pt x="8877" y="139509"/>
                </a:lnTo>
                <a:lnTo>
                  <a:pt x="20218" y="98869"/>
                </a:lnTo>
                <a:lnTo>
                  <a:pt x="39344" y="65773"/>
                </a:lnTo>
                <a:lnTo>
                  <a:pt x="67360" y="38214"/>
                </a:lnTo>
                <a:lnTo>
                  <a:pt x="103174" y="17094"/>
                </a:lnTo>
                <a:lnTo>
                  <a:pt x="144868" y="4279"/>
                </a:lnTo>
                <a:lnTo>
                  <a:pt x="192176" y="0"/>
                </a:lnTo>
                <a:lnTo>
                  <a:pt x="205625" y="330"/>
                </a:lnTo>
                <a:lnTo>
                  <a:pt x="243814" y="5270"/>
                </a:lnTo>
                <a:lnTo>
                  <a:pt x="289712" y="21094"/>
                </a:lnTo>
                <a:lnTo>
                  <a:pt x="327304" y="44513"/>
                </a:lnTo>
                <a:lnTo>
                  <a:pt x="354037" y="72593"/>
                </a:lnTo>
                <a:lnTo>
                  <a:pt x="375310" y="113601"/>
                </a:lnTo>
                <a:lnTo>
                  <a:pt x="375420" y="113931"/>
                </a:lnTo>
                <a:lnTo>
                  <a:pt x="195872" y="113931"/>
                </a:lnTo>
                <a:lnTo>
                  <a:pt x="191503" y="114173"/>
                </a:lnTo>
                <a:lnTo>
                  <a:pt x="168160" y="146989"/>
                </a:lnTo>
                <a:lnTo>
                  <a:pt x="165972" y="193954"/>
                </a:lnTo>
                <a:lnTo>
                  <a:pt x="166011" y="571284"/>
                </a:lnTo>
                <a:lnTo>
                  <a:pt x="167233" y="609828"/>
                </a:lnTo>
                <a:lnTo>
                  <a:pt x="183172" y="646861"/>
                </a:lnTo>
                <a:lnTo>
                  <a:pt x="195059" y="648703"/>
                </a:lnTo>
                <a:lnTo>
                  <a:pt x="376843" y="648703"/>
                </a:lnTo>
                <a:lnTo>
                  <a:pt x="373672" y="657148"/>
                </a:lnTo>
                <a:lnTo>
                  <a:pt x="354469" y="692137"/>
                </a:lnTo>
                <a:lnTo>
                  <a:pt x="327431" y="722718"/>
                </a:lnTo>
                <a:lnTo>
                  <a:pt x="294957" y="744207"/>
                </a:lnTo>
                <a:lnTo>
                  <a:pt x="257454" y="756970"/>
                </a:lnTo>
                <a:lnTo>
                  <a:pt x="215607" y="762406"/>
                </a:lnTo>
                <a:lnTo>
                  <a:pt x="204469" y="762634"/>
                </a:lnTo>
                <a:close/>
              </a:path>
              <a:path w="390525" h="762635">
                <a:moveTo>
                  <a:pt x="376843" y="648703"/>
                </a:moveTo>
                <a:lnTo>
                  <a:pt x="195059" y="648703"/>
                </a:lnTo>
                <a:lnTo>
                  <a:pt x="199415" y="648462"/>
                </a:lnTo>
                <a:lnTo>
                  <a:pt x="203390" y="647750"/>
                </a:lnTo>
                <a:lnTo>
                  <a:pt x="223227" y="608368"/>
                </a:lnTo>
                <a:lnTo>
                  <a:pt x="224557" y="193954"/>
                </a:lnTo>
                <a:lnTo>
                  <a:pt x="224343" y="176060"/>
                </a:lnTo>
                <a:lnTo>
                  <a:pt x="220764" y="132981"/>
                </a:lnTo>
                <a:lnTo>
                  <a:pt x="195872" y="113931"/>
                </a:lnTo>
                <a:lnTo>
                  <a:pt x="375420" y="113931"/>
                </a:lnTo>
                <a:lnTo>
                  <a:pt x="384695" y="151345"/>
                </a:lnTo>
                <a:lnTo>
                  <a:pt x="388607" y="190550"/>
                </a:lnTo>
                <a:lnTo>
                  <a:pt x="390385" y="242506"/>
                </a:lnTo>
                <a:lnTo>
                  <a:pt x="390372" y="527837"/>
                </a:lnTo>
                <a:lnTo>
                  <a:pt x="388454" y="579818"/>
                </a:lnTo>
                <a:lnTo>
                  <a:pt x="384225" y="619036"/>
                </a:lnTo>
                <a:lnTo>
                  <a:pt x="377101" y="648017"/>
                </a:lnTo>
                <a:lnTo>
                  <a:pt x="376843" y="64870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856968" y="2304199"/>
            <a:ext cx="412115" cy="735330"/>
          </a:xfrm>
          <a:custGeom>
            <a:avLst/>
            <a:gdLst/>
            <a:ahLst/>
            <a:cxnLst/>
            <a:rect l="l" t="t" r="r" b="b"/>
            <a:pathLst>
              <a:path w="412114" h="735330">
                <a:moveTo>
                  <a:pt x="411492" y="604519"/>
                </a:moveTo>
                <a:lnTo>
                  <a:pt x="0" y="604519"/>
                </a:lnTo>
                <a:lnTo>
                  <a:pt x="0" y="478967"/>
                </a:lnTo>
                <a:lnTo>
                  <a:pt x="145034" y="0"/>
                </a:lnTo>
                <a:lnTo>
                  <a:pt x="365315" y="0"/>
                </a:lnTo>
                <a:lnTo>
                  <a:pt x="365315" y="166090"/>
                </a:lnTo>
                <a:lnTo>
                  <a:pt x="199453" y="166090"/>
                </a:lnTo>
                <a:lnTo>
                  <a:pt x="124434" y="478967"/>
                </a:lnTo>
                <a:lnTo>
                  <a:pt x="411492" y="478967"/>
                </a:lnTo>
                <a:lnTo>
                  <a:pt x="411492" y="604519"/>
                </a:lnTo>
                <a:close/>
              </a:path>
              <a:path w="412114" h="735330">
                <a:moveTo>
                  <a:pt x="365315" y="478967"/>
                </a:moveTo>
                <a:lnTo>
                  <a:pt x="199453" y="478967"/>
                </a:lnTo>
                <a:lnTo>
                  <a:pt x="199453" y="166090"/>
                </a:lnTo>
                <a:lnTo>
                  <a:pt x="365315" y="166090"/>
                </a:lnTo>
                <a:lnTo>
                  <a:pt x="365315" y="478967"/>
                </a:lnTo>
                <a:close/>
              </a:path>
              <a:path w="412114" h="735330">
                <a:moveTo>
                  <a:pt x="365315" y="734733"/>
                </a:moveTo>
                <a:lnTo>
                  <a:pt x="199453" y="734733"/>
                </a:lnTo>
                <a:lnTo>
                  <a:pt x="199453" y="604519"/>
                </a:lnTo>
                <a:lnTo>
                  <a:pt x="365315" y="604519"/>
                </a:lnTo>
                <a:lnTo>
                  <a:pt x="365315" y="734733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57995" y="2150453"/>
            <a:ext cx="535940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个人思考与总结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8111" y="136601"/>
            <a:ext cx="189585" cy="2516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796032" y="154571"/>
            <a:ext cx="106756" cy="238556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9098826" y="121894"/>
            <a:ext cx="409575" cy="267335"/>
            <a:chOff x="9098826" y="121894"/>
            <a:chExt cx="409575" cy="267335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/>
          <p:cNvGrpSpPr/>
          <p:nvPr/>
        </p:nvGrpSpPr>
        <p:grpSpPr>
          <a:xfrm>
            <a:off x="9730651" y="121894"/>
            <a:ext cx="250190" cy="269240"/>
            <a:chOff x="9730651" y="121894"/>
            <a:chExt cx="250190" cy="269240"/>
          </a:xfrm>
        </p:grpSpPr>
        <p:sp>
          <p:nvSpPr>
            <p:cNvPr id="9" name="object 9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621623" y="197599"/>
            <a:ext cx="150482" cy="19334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923045" y="197599"/>
            <a:ext cx="150469" cy="19334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541509" y="197599"/>
            <a:ext cx="150482" cy="193344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511809" y="609714"/>
            <a:ext cx="9196705" cy="276733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99060">
              <a:lnSpc>
                <a:spcPct val="100000"/>
              </a:lnSpc>
              <a:spcBef>
                <a:spcPts val="90"/>
              </a:spcBef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思考点</a:t>
            </a:r>
            <a:r>
              <a:rPr dirty="0" sz="2350" spc="135" b="1">
                <a:solidFill>
                  <a:srgbClr val="C00000"/>
                </a:solidFill>
                <a:latin typeface="Microsoft YaHei"/>
                <a:cs typeface="Microsoft YaHei"/>
              </a:rPr>
              <a:t> </a:t>
            </a:r>
            <a:r>
              <a:rPr dirty="0" sz="2350" spc="-10" b="1">
                <a:solidFill>
                  <a:srgbClr val="C00000"/>
                </a:solidFill>
                <a:latin typeface="Segoe Print"/>
                <a:cs typeface="Segoe Print"/>
              </a:rPr>
              <a:t>1</a:t>
            </a: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：算力需求增长</a:t>
            </a:r>
            <a:endParaRPr sz="2350">
              <a:latin typeface="Microsoft YaHei"/>
              <a:cs typeface="Microsoft YaHei"/>
            </a:endParaRPr>
          </a:p>
          <a:p>
            <a:pPr marL="212090" indent="-199390">
              <a:lnSpc>
                <a:spcPct val="100000"/>
              </a:lnSpc>
              <a:spcBef>
                <a:spcPts val="3110"/>
              </a:spcBef>
              <a:buClr>
                <a:srgbClr val="70B1FF"/>
              </a:buClr>
              <a:buFont typeface="Arial MT"/>
              <a:buChar char="•"/>
              <a:tabLst>
                <a:tab pos="212090" algn="l"/>
              </a:tabLst>
            </a:pP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对算力需求增长如何？如</a:t>
            </a:r>
            <a:r>
              <a:rPr dirty="0" sz="1650" spc="300" b="1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SimSun"/>
                <a:cs typeface="SimSun"/>
              </a:rPr>
              <a:t>LLM</a:t>
            </a:r>
            <a:r>
              <a:rPr dirty="0" sz="1650" spc="-3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在服务器形态爆发？推理生产应用端爆发增长？</a:t>
            </a:r>
            <a:endParaRPr sz="1650">
              <a:latin typeface="Microsoft YaHei"/>
              <a:cs typeface="Microsoft YaHei"/>
            </a:endParaRPr>
          </a:p>
          <a:p>
            <a:pPr lvl="1" marL="706755" indent="-457200">
              <a:lnSpc>
                <a:spcPct val="100000"/>
              </a:lnSpc>
              <a:spcBef>
                <a:spcPts val="1090"/>
              </a:spcBef>
              <a:buClr>
                <a:srgbClr val="70B1FF"/>
              </a:buClr>
              <a:buAutoNum type="arabicPeriod"/>
              <a:tabLst>
                <a:tab pos="706120" algn="l"/>
                <a:tab pos="706755" algn="l"/>
              </a:tabLst>
            </a:pP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SORA</a:t>
            </a:r>
            <a:r>
              <a:rPr dirty="0" sz="1500" spc="-2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模型参数量预计</a:t>
            </a:r>
            <a:r>
              <a:rPr dirty="0" sz="1500" spc="29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&lt;30B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，模型参数量不会像</a:t>
            </a:r>
            <a:r>
              <a:rPr dirty="0" sz="1500" spc="29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LLM</a:t>
            </a:r>
            <a:r>
              <a:rPr dirty="0" sz="1500" spc="-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需要千卡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/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万卡大规模</a:t>
            </a:r>
            <a:r>
              <a:rPr dirty="0" sz="1500" spc="29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500" spc="-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集群训练（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~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百卡）；</a:t>
            </a:r>
            <a:endParaRPr sz="1500">
              <a:latin typeface="Microsoft YaHei"/>
              <a:cs typeface="Microsoft YaHei"/>
            </a:endParaRPr>
          </a:p>
          <a:p>
            <a:pPr lvl="1" marL="706755" indent="-457200">
              <a:lnSpc>
                <a:spcPct val="100000"/>
              </a:lnSpc>
              <a:spcBef>
                <a:spcPts val="900"/>
              </a:spcBef>
              <a:buClr>
                <a:srgbClr val="70B1FF"/>
              </a:buClr>
              <a:buAutoNum type="arabicPeriod"/>
              <a:tabLst>
                <a:tab pos="706120" algn="l"/>
                <a:tab pos="706755" algn="l"/>
              </a:tabLst>
            </a:pP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DALL·E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3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视频文本标注数据有限（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&lt;30B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），训练数据不像</a:t>
            </a:r>
            <a:r>
              <a:rPr dirty="0" sz="1500" spc="28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LLM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可以无监督学习；</a:t>
            </a:r>
            <a:endParaRPr sz="1500">
              <a:latin typeface="Microsoft YaHei"/>
              <a:cs typeface="Microsoft YaHei"/>
            </a:endParaRPr>
          </a:p>
          <a:p>
            <a:pPr lvl="1" marL="706755" indent="-457200">
              <a:lnSpc>
                <a:spcPct val="100000"/>
              </a:lnSpc>
              <a:spcBef>
                <a:spcPts val="900"/>
              </a:spcBef>
              <a:buClr>
                <a:srgbClr val="70B1FF"/>
              </a:buClr>
              <a:buAutoNum type="arabicPeriod"/>
              <a:tabLst>
                <a:tab pos="706120" algn="l"/>
                <a:tab pos="706755" algn="l"/>
              </a:tabLst>
            </a:pP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OpenAI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尚未公布</a:t>
            </a:r>
            <a:r>
              <a:rPr dirty="0" sz="1500" spc="28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SORA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商业化时间，视频生成距离成熟还有时间距离（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&lt;</a:t>
            </a:r>
            <a:r>
              <a:rPr dirty="0" sz="1500" spc="-2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半年）；</a:t>
            </a:r>
            <a:endParaRPr sz="1500">
              <a:latin typeface="Microsoft YaHei"/>
              <a:cs typeface="Microsoft YaHei"/>
            </a:endParaRPr>
          </a:p>
          <a:p>
            <a:pPr lvl="1" marL="706755" indent="-457200">
              <a:lnSpc>
                <a:spcPct val="100000"/>
              </a:lnSpc>
              <a:spcBef>
                <a:spcPts val="900"/>
              </a:spcBef>
              <a:buClr>
                <a:srgbClr val="70B1FF"/>
              </a:buClr>
              <a:buFont typeface="SimSun"/>
              <a:buAutoNum type="arabicPeriod"/>
              <a:tabLst>
                <a:tab pos="706120" algn="l"/>
                <a:tab pos="706755" algn="l"/>
              </a:tabLst>
            </a:pP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目前推理算力比</a:t>
            </a:r>
            <a:r>
              <a:rPr dirty="0" sz="1500" spc="285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SD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、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SDXL</a:t>
            </a:r>
            <a:r>
              <a:rPr dirty="0" sz="1500" spc="-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要大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2/3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个量级，需要结合</a:t>
            </a:r>
            <a:r>
              <a:rPr dirty="0" sz="1500" spc="29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500" spc="-1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训练集群或者</a:t>
            </a:r>
            <a:r>
              <a:rPr dirty="0" sz="1500" spc="29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500" spc="-2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推理集群；</a:t>
            </a:r>
            <a:endParaRPr sz="1500">
              <a:latin typeface="Microsoft YaHei"/>
              <a:cs typeface="Microsoft YaHei"/>
            </a:endParaRPr>
          </a:p>
          <a:p>
            <a:pPr lvl="1" marL="706755" indent="-457200">
              <a:lnSpc>
                <a:spcPct val="100000"/>
              </a:lnSpc>
              <a:spcBef>
                <a:spcPts val="900"/>
              </a:spcBef>
              <a:buClr>
                <a:srgbClr val="70B1FF"/>
              </a:buClr>
              <a:buAutoNum type="arabicPeriod"/>
              <a:tabLst>
                <a:tab pos="706120" algn="l"/>
                <a:tab pos="706755" algn="l"/>
              </a:tabLst>
            </a:pP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LLM</a:t>
            </a:r>
            <a:r>
              <a:rPr dirty="0" sz="1500" spc="-6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大语言模型仍然是</a:t>
            </a:r>
            <a:r>
              <a:rPr dirty="0" sz="1500">
                <a:solidFill>
                  <a:srgbClr val="374153"/>
                </a:solidFill>
                <a:latin typeface="SimSun"/>
                <a:cs typeface="SimSun"/>
              </a:rPr>
              <a:t>2024</a:t>
            </a:r>
            <a:r>
              <a:rPr dirty="0" sz="1500">
                <a:solidFill>
                  <a:srgbClr val="374153"/>
                </a:solidFill>
                <a:latin typeface="Microsoft YaHei"/>
                <a:cs typeface="Microsoft YaHei"/>
              </a:rPr>
              <a:t>年消耗算力大头，多模态很多工作建立在语言之上；</a:t>
            </a:r>
            <a:endParaRPr sz="1500">
              <a:latin typeface="Microsoft YaHei"/>
              <a:cs typeface="Microsoft YaHe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8923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个人思考与总结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957059" y="3268979"/>
            <a:ext cx="2866644" cy="22783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8923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个人思考与总结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113002" y="4857978"/>
            <a:ext cx="1809114" cy="56007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52500"/>
              </a:lnSpc>
              <a:spcBef>
                <a:spcPts val="95"/>
              </a:spcBef>
            </a:pPr>
            <a:r>
              <a:rPr dirty="0" sz="1150" spc="20">
                <a:solidFill>
                  <a:srgbClr val="FF6A00"/>
                </a:solidFill>
                <a:latin typeface="SimSun"/>
                <a:cs typeface="SimSun"/>
              </a:rPr>
              <a:t>训练需要</a:t>
            </a:r>
            <a:r>
              <a:rPr dirty="0" sz="1150" spc="-15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1150" spc="5">
                <a:solidFill>
                  <a:srgbClr val="FF6A00"/>
                </a:solidFill>
                <a:latin typeface="SimSun"/>
                <a:cs typeface="SimSun"/>
              </a:rPr>
              <a:t>200-400</a:t>
            </a:r>
            <a:r>
              <a:rPr dirty="0" sz="1150" spc="-15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1150" spc="20">
                <a:solidFill>
                  <a:srgbClr val="FF6A00"/>
                </a:solidFill>
                <a:latin typeface="SimSun"/>
                <a:cs typeface="SimSun"/>
              </a:rPr>
              <a:t>张</a:t>
            </a:r>
            <a:r>
              <a:rPr dirty="0" sz="1150" spc="-15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1150" spc="5">
                <a:solidFill>
                  <a:srgbClr val="FF6A00"/>
                </a:solidFill>
                <a:latin typeface="SimSun"/>
                <a:cs typeface="SimSun"/>
              </a:rPr>
              <a:t>A100 </a:t>
            </a:r>
            <a:r>
              <a:rPr dirty="0" sz="1150" spc="-560">
                <a:solidFill>
                  <a:srgbClr val="FF6A00"/>
                </a:solidFill>
                <a:latin typeface="SimSun"/>
                <a:cs typeface="SimSun"/>
              </a:rPr>
              <a:t> </a:t>
            </a:r>
            <a:r>
              <a:rPr dirty="0" sz="1150" spc="20">
                <a:solidFill>
                  <a:srgbClr val="FF6A00"/>
                </a:solidFill>
                <a:latin typeface="SimSun"/>
                <a:cs typeface="SimSun"/>
              </a:rPr>
              <a:t>训练时间</a:t>
            </a:r>
            <a:r>
              <a:rPr dirty="0" sz="1150" spc="5">
                <a:solidFill>
                  <a:srgbClr val="FF6A00"/>
                </a:solidFill>
                <a:latin typeface="SimSun"/>
                <a:cs typeface="SimSun"/>
              </a:rPr>
              <a:t>2-3</a:t>
            </a:r>
            <a:r>
              <a:rPr dirty="0" sz="1150" spc="20">
                <a:solidFill>
                  <a:srgbClr val="FF6A00"/>
                </a:solidFill>
                <a:latin typeface="SimSun"/>
                <a:cs typeface="SimSun"/>
              </a:rPr>
              <a:t>个</a:t>
            </a:r>
            <a:r>
              <a:rPr dirty="0" sz="1150" spc="25">
                <a:solidFill>
                  <a:srgbClr val="FF6A00"/>
                </a:solidFill>
                <a:latin typeface="SimSun"/>
                <a:cs typeface="SimSun"/>
              </a:rPr>
              <a:t>月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206109" y="4188168"/>
            <a:ext cx="5360376" cy="150429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206971" y="4437532"/>
            <a:ext cx="2585085" cy="177800"/>
            <a:chOff x="1206971" y="4437532"/>
            <a:chExt cx="2585085" cy="177800"/>
          </a:xfrm>
        </p:grpSpPr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06971" y="4446602"/>
              <a:ext cx="1036666" cy="1560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25446" y="4455947"/>
              <a:ext cx="104101" cy="14347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09266" y="4438167"/>
              <a:ext cx="908532" cy="17712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90646" y="4455947"/>
              <a:ext cx="108038" cy="142836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265322" y="4437532"/>
              <a:ext cx="473087" cy="17712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23690" y="4502302"/>
              <a:ext cx="68084" cy="100291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3886802" y="4443882"/>
            <a:ext cx="1566545" cy="167005"/>
            <a:chOff x="3886802" y="4443882"/>
            <a:chExt cx="1566545" cy="167005"/>
          </a:xfrm>
        </p:grpSpPr>
        <p:pic>
          <p:nvPicPr>
            <p:cNvPr id="25" name="object 2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886802" y="4468027"/>
              <a:ext cx="288833" cy="118676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56481" y="4466742"/>
              <a:ext cx="107911" cy="11934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4241533" y="4443882"/>
              <a:ext cx="614045" cy="166966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825136" y="4466742"/>
              <a:ext cx="107911" cy="11934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901336" y="4455947"/>
              <a:ext cx="178396" cy="14347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048021" y="4466742"/>
              <a:ext cx="107911" cy="1193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125491" y="4443882"/>
              <a:ext cx="327748" cy="166966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5509989" y="4445966"/>
            <a:ext cx="443104" cy="156040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030570" y="4465396"/>
            <a:ext cx="752130" cy="122033"/>
          </a:xfrm>
          <a:prstGeom prst="rect">
            <a:avLst/>
          </a:prstGeom>
        </p:spPr>
      </p:pic>
      <p:grpSp>
        <p:nvGrpSpPr>
          <p:cNvPr id="34" name="object 34"/>
          <p:cNvGrpSpPr/>
          <p:nvPr/>
        </p:nvGrpSpPr>
        <p:grpSpPr>
          <a:xfrm>
            <a:off x="1131589" y="4704867"/>
            <a:ext cx="5038725" cy="177800"/>
            <a:chOff x="1131589" y="4704867"/>
            <a:chExt cx="5038725" cy="177800"/>
          </a:xfrm>
        </p:grpSpPr>
        <p:pic>
          <p:nvPicPr>
            <p:cNvPr id="35" name="object 3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31589" y="4717519"/>
              <a:ext cx="1186886" cy="151823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298636" y="4724552"/>
              <a:ext cx="260261" cy="141566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533827" y="4705502"/>
              <a:ext cx="1199667" cy="17649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712616" y="4723282"/>
              <a:ext cx="252691" cy="143471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933596" y="4734077"/>
              <a:ext cx="107911" cy="119341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009796" y="4723282"/>
              <a:ext cx="252691" cy="143471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30776" y="4734077"/>
              <a:ext cx="107911" cy="119341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05071" y="4707407"/>
              <a:ext cx="254596" cy="172681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534344" y="4705502"/>
              <a:ext cx="169913" cy="176491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4677816" y="4707407"/>
              <a:ext cx="81241" cy="17268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750841" y="4734077"/>
              <a:ext cx="107911" cy="119341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827041" y="4723282"/>
              <a:ext cx="180428" cy="142836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985791" y="4704867"/>
              <a:ext cx="1055217" cy="177761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6014491" y="4723282"/>
              <a:ext cx="104101" cy="143471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00216" y="4787557"/>
              <a:ext cx="69811" cy="85280"/>
            </a:xfrm>
            <a:prstGeom prst="rect">
              <a:avLst/>
            </a:prstGeom>
          </p:spPr>
        </p:pic>
      </p:grpSp>
      <p:grpSp>
        <p:nvGrpSpPr>
          <p:cNvPr id="50" name="object 50"/>
          <p:cNvGrpSpPr/>
          <p:nvPr/>
        </p:nvGrpSpPr>
        <p:grpSpPr>
          <a:xfrm>
            <a:off x="6334616" y="4704867"/>
            <a:ext cx="1767205" cy="177165"/>
            <a:chOff x="6334616" y="4704867"/>
            <a:chExt cx="1767205" cy="177165"/>
          </a:xfrm>
        </p:grpSpPr>
        <p:pic>
          <p:nvPicPr>
            <p:cNvPr id="51" name="object 5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6334616" y="4717564"/>
              <a:ext cx="732412" cy="156599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7053986" y="4723282"/>
              <a:ext cx="108038" cy="142836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140346" y="4704867"/>
              <a:ext cx="753668" cy="177126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7872501" y="4723282"/>
              <a:ext cx="180936" cy="143471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8031886" y="4787557"/>
              <a:ext cx="69811" cy="85280"/>
            </a:xfrm>
            <a:prstGeom prst="rect">
              <a:avLst/>
            </a:prstGeom>
          </p:spPr>
        </p:pic>
      </p:grpSp>
      <p:grpSp>
        <p:nvGrpSpPr>
          <p:cNvPr id="56" name="object 56"/>
          <p:cNvGrpSpPr/>
          <p:nvPr/>
        </p:nvGrpSpPr>
        <p:grpSpPr>
          <a:xfrm>
            <a:off x="8186969" y="4705502"/>
            <a:ext cx="601980" cy="176530"/>
            <a:chOff x="8186969" y="4705502"/>
            <a:chExt cx="601980" cy="176530"/>
          </a:xfrm>
        </p:grpSpPr>
        <p:pic>
          <p:nvPicPr>
            <p:cNvPr id="57" name="object 57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186969" y="4740161"/>
              <a:ext cx="299749" cy="118153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8467064" y="4705502"/>
              <a:ext cx="321779" cy="176491"/>
            </a:xfrm>
            <a:prstGeom prst="rect">
              <a:avLst/>
            </a:prstGeom>
          </p:spPr>
        </p:pic>
      </p:grpSp>
      <p:pic>
        <p:nvPicPr>
          <p:cNvPr id="59" name="object 59"/>
          <p:cNvPicPr/>
          <p:nvPr/>
        </p:nvPicPr>
        <p:blipFill>
          <a:blip r:embed="rId46" cstate="print"/>
          <a:stretch>
            <a:fillRect/>
          </a:stretch>
        </p:blipFill>
        <p:spPr>
          <a:xfrm>
            <a:off x="3003777" y="2906268"/>
            <a:ext cx="4172738" cy="1094232"/>
          </a:xfrm>
          <a:prstGeom prst="rect">
            <a:avLst/>
          </a:prstGeom>
        </p:spPr>
      </p:pic>
      <p:sp>
        <p:nvSpPr>
          <p:cNvPr id="60" name="object 60"/>
          <p:cNvSpPr/>
          <p:nvPr/>
        </p:nvSpPr>
        <p:spPr>
          <a:xfrm>
            <a:off x="544068" y="1210056"/>
            <a:ext cx="8989060" cy="1618615"/>
          </a:xfrm>
          <a:custGeom>
            <a:avLst/>
            <a:gdLst/>
            <a:ahLst/>
            <a:cxnLst/>
            <a:rect l="l" t="t" r="r" b="b"/>
            <a:pathLst>
              <a:path w="8989060" h="1618614">
                <a:moveTo>
                  <a:pt x="8718804" y="1618488"/>
                </a:moveTo>
                <a:lnTo>
                  <a:pt x="269747" y="1618488"/>
                </a:lnTo>
                <a:lnTo>
                  <a:pt x="221446" y="1614141"/>
                </a:lnTo>
                <a:lnTo>
                  <a:pt x="175949" y="1601611"/>
                </a:lnTo>
                <a:lnTo>
                  <a:pt x="134018" y="1581658"/>
                </a:lnTo>
                <a:lnTo>
                  <a:pt x="96416" y="1555044"/>
                </a:lnTo>
                <a:lnTo>
                  <a:pt x="63904" y="1522532"/>
                </a:lnTo>
                <a:lnTo>
                  <a:pt x="37244" y="1484883"/>
                </a:lnTo>
                <a:lnTo>
                  <a:pt x="17199" y="1442861"/>
                </a:lnTo>
                <a:lnTo>
                  <a:pt x="4530" y="1397225"/>
                </a:lnTo>
                <a:lnTo>
                  <a:pt x="0" y="1348740"/>
                </a:lnTo>
                <a:lnTo>
                  <a:pt x="0" y="269748"/>
                </a:lnTo>
                <a:lnTo>
                  <a:pt x="4530" y="221258"/>
                </a:lnTo>
                <a:lnTo>
                  <a:pt x="17199" y="175620"/>
                </a:lnTo>
                <a:lnTo>
                  <a:pt x="37244" y="133595"/>
                </a:lnTo>
                <a:lnTo>
                  <a:pt x="63904" y="95946"/>
                </a:lnTo>
                <a:lnTo>
                  <a:pt x="96416" y="63434"/>
                </a:lnTo>
                <a:lnTo>
                  <a:pt x="134018" y="36821"/>
                </a:lnTo>
                <a:lnTo>
                  <a:pt x="175949" y="16870"/>
                </a:lnTo>
                <a:lnTo>
                  <a:pt x="221446" y="4342"/>
                </a:lnTo>
                <a:lnTo>
                  <a:pt x="269747" y="0"/>
                </a:lnTo>
                <a:lnTo>
                  <a:pt x="8718804" y="0"/>
                </a:lnTo>
                <a:lnTo>
                  <a:pt x="8767150" y="4342"/>
                </a:lnTo>
                <a:lnTo>
                  <a:pt x="8812679" y="16870"/>
                </a:lnTo>
                <a:lnTo>
                  <a:pt x="8854631" y="36821"/>
                </a:lnTo>
                <a:lnTo>
                  <a:pt x="8892244" y="63434"/>
                </a:lnTo>
                <a:lnTo>
                  <a:pt x="8924755" y="95946"/>
                </a:lnTo>
                <a:lnTo>
                  <a:pt x="8951403" y="133595"/>
                </a:lnTo>
                <a:lnTo>
                  <a:pt x="8971426" y="175620"/>
                </a:lnTo>
                <a:lnTo>
                  <a:pt x="8984063" y="221258"/>
                </a:lnTo>
                <a:lnTo>
                  <a:pt x="8988552" y="269748"/>
                </a:lnTo>
                <a:lnTo>
                  <a:pt x="8988552" y="1348740"/>
                </a:lnTo>
                <a:lnTo>
                  <a:pt x="8984063" y="1397225"/>
                </a:lnTo>
                <a:lnTo>
                  <a:pt x="8971426" y="1442861"/>
                </a:lnTo>
                <a:lnTo>
                  <a:pt x="8951403" y="1484884"/>
                </a:lnTo>
                <a:lnTo>
                  <a:pt x="8924755" y="1522532"/>
                </a:lnTo>
                <a:lnTo>
                  <a:pt x="8892244" y="1555044"/>
                </a:lnTo>
                <a:lnTo>
                  <a:pt x="8854631" y="1581658"/>
                </a:lnTo>
                <a:lnTo>
                  <a:pt x="8812679" y="1601611"/>
                </a:lnTo>
                <a:lnTo>
                  <a:pt x="8767150" y="1614141"/>
                </a:lnTo>
                <a:lnTo>
                  <a:pt x="8718804" y="1618488"/>
                </a:lnTo>
                <a:close/>
              </a:path>
            </a:pathLst>
          </a:custGeom>
          <a:solidFill>
            <a:srgbClr val="DCE0E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 txBox="1"/>
          <p:nvPr/>
        </p:nvSpPr>
        <p:spPr>
          <a:xfrm>
            <a:off x="685926" y="1328801"/>
            <a:ext cx="8046084" cy="13233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1204595">
              <a:lnSpc>
                <a:spcPct val="152100"/>
              </a:lnSpc>
              <a:spcBef>
                <a:spcPts val="95"/>
              </a:spcBef>
            </a:pPr>
            <a:r>
              <a:rPr dirty="0" sz="1400" spc="30">
                <a:latin typeface="SimSun"/>
                <a:cs typeface="SimSun"/>
              </a:rPr>
              <a:t>一分钟长度、每秒</a:t>
            </a:r>
            <a:r>
              <a:rPr dirty="0" sz="1400" spc="15">
                <a:latin typeface="SimSun"/>
                <a:cs typeface="SimSun"/>
              </a:rPr>
              <a:t>30</a:t>
            </a:r>
            <a:r>
              <a:rPr dirty="0" sz="1400" spc="30">
                <a:latin typeface="SimSun"/>
                <a:cs typeface="SimSun"/>
              </a:rPr>
              <a:t>帧的视频，平均每帧包含</a:t>
            </a:r>
            <a:r>
              <a:rPr dirty="0" sz="1400" spc="15">
                <a:latin typeface="SimSun"/>
                <a:cs typeface="SimSun"/>
              </a:rPr>
              <a:t>256</a:t>
            </a:r>
            <a:r>
              <a:rPr dirty="0" sz="1400" spc="30">
                <a:latin typeface="SimSun"/>
                <a:cs typeface="SimSun"/>
              </a:rPr>
              <a:t>个</a:t>
            </a:r>
            <a:r>
              <a:rPr dirty="0" sz="1400" spc="15">
                <a:latin typeface="SimSun"/>
                <a:cs typeface="SimSun"/>
              </a:rPr>
              <a:t>token，</a:t>
            </a:r>
            <a:r>
              <a:rPr dirty="0" sz="1400" spc="30">
                <a:latin typeface="SimSun"/>
                <a:cs typeface="SimSun"/>
              </a:rPr>
              <a:t>总计将产生</a:t>
            </a:r>
            <a:r>
              <a:rPr dirty="0" sz="1400" spc="-5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460k</a:t>
            </a:r>
            <a:r>
              <a:rPr dirty="0" sz="140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token。 </a:t>
            </a:r>
            <a:r>
              <a:rPr dirty="0" sz="1400" spc="30">
                <a:latin typeface="SimSun"/>
                <a:cs typeface="SimSun"/>
              </a:rPr>
              <a:t>以</a:t>
            </a:r>
            <a:r>
              <a:rPr dirty="0" sz="1400" spc="1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34B </a:t>
            </a:r>
            <a:r>
              <a:rPr dirty="0" sz="1400" spc="30">
                <a:latin typeface="SimSun"/>
                <a:cs typeface="SimSun"/>
              </a:rPr>
              <a:t>模型（这里只是一个猜测），需要</a:t>
            </a:r>
            <a:r>
              <a:rPr dirty="0" sz="1400" spc="15">
                <a:latin typeface="SimSun"/>
                <a:cs typeface="SimSun"/>
              </a:rPr>
              <a:t>7xA100</a:t>
            </a:r>
            <a:r>
              <a:rPr dirty="0" sz="1400" spc="30">
                <a:latin typeface="SimSun"/>
                <a:cs typeface="SimSun"/>
              </a:rPr>
              <a:t>资源推理</a:t>
            </a:r>
            <a:r>
              <a:rPr dirty="0" sz="1400" spc="15">
                <a:latin typeface="SimSun"/>
                <a:cs typeface="SimSun"/>
              </a:rPr>
              <a:t>。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400" spc="-185">
                <a:latin typeface="SimSun"/>
                <a:cs typeface="SimSun"/>
              </a:rPr>
              <a:t>Dit XL </a:t>
            </a:r>
            <a:r>
              <a:rPr dirty="0" sz="1400" spc="30">
                <a:latin typeface="SimSun"/>
                <a:cs typeface="SimSun"/>
              </a:rPr>
              <a:t>输入</a:t>
            </a:r>
            <a:r>
              <a:rPr dirty="0" sz="1400" spc="15">
                <a:latin typeface="SimSun"/>
                <a:cs typeface="SimSun"/>
              </a:rPr>
              <a:t> </a:t>
            </a:r>
            <a:r>
              <a:rPr dirty="0" sz="1400" spc="-60">
                <a:latin typeface="SimSun"/>
                <a:cs typeface="SimSun"/>
              </a:rPr>
              <a:t>512x512， </a:t>
            </a:r>
            <a:r>
              <a:rPr dirty="0" sz="1400" spc="30">
                <a:latin typeface="SimSun"/>
                <a:cs typeface="SimSun"/>
              </a:rPr>
              <a:t>训练使用一个</a:t>
            </a:r>
            <a:r>
              <a:rPr dirty="0" sz="1400" spc="2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TPU </a:t>
            </a:r>
            <a:r>
              <a:rPr dirty="0" sz="1400" spc="-100">
                <a:latin typeface="SimSun"/>
                <a:cs typeface="SimSun"/>
              </a:rPr>
              <a:t>V3-256 Pod， </a:t>
            </a:r>
            <a:r>
              <a:rPr dirty="0" sz="1400" spc="30">
                <a:latin typeface="SimSun"/>
                <a:cs typeface="SimSun"/>
              </a:rPr>
              <a:t>按照</a:t>
            </a:r>
            <a:r>
              <a:rPr dirty="0" sz="1400" spc="2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TFLOPS </a:t>
            </a:r>
            <a:r>
              <a:rPr dirty="0" sz="1400" spc="30">
                <a:latin typeface="SimSun"/>
                <a:cs typeface="SimSun"/>
              </a:rPr>
              <a:t>换算约等于</a:t>
            </a:r>
            <a:r>
              <a:rPr dirty="0" sz="1400" spc="2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105 </a:t>
            </a:r>
            <a:r>
              <a:rPr dirty="0" sz="1400" spc="30">
                <a:latin typeface="SimSun"/>
                <a:cs typeface="SimSun"/>
              </a:rPr>
              <a:t>个</a:t>
            </a:r>
            <a:r>
              <a:rPr dirty="0" sz="1400" spc="2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A100。</a:t>
            </a:r>
            <a:endParaRPr sz="14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400" spc="-680">
                <a:latin typeface="SimSun"/>
                <a:cs typeface="SimSun"/>
              </a:rPr>
              <a:t> </a:t>
            </a:r>
            <a:r>
              <a:rPr dirty="0" sz="1400" spc="30">
                <a:latin typeface="SimSun"/>
                <a:cs typeface="SimSun"/>
              </a:rPr>
              <a:t>那么</a:t>
            </a:r>
            <a:r>
              <a:rPr dirty="0" sz="1400" spc="-20">
                <a:latin typeface="SimSun"/>
                <a:cs typeface="SimSun"/>
              </a:rPr>
              <a:t> </a:t>
            </a:r>
            <a:r>
              <a:rPr dirty="0" sz="1400" spc="15">
                <a:latin typeface="SimSun"/>
                <a:cs typeface="SimSun"/>
              </a:rPr>
              <a:t>Sora</a:t>
            </a:r>
            <a:r>
              <a:rPr dirty="0" sz="1400" spc="-15">
                <a:latin typeface="SimSun"/>
                <a:cs typeface="SimSun"/>
              </a:rPr>
              <a:t> </a:t>
            </a:r>
            <a:r>
              <a:rPr dirty="0" sz="1400" spc="30">
                <a:latin typeface="SimSun"/>
                <a:cs typeface="SimSun"/>
              </a:rPr>
              <a:t>需要的训练和微调的资源会是多少</a:t>
            </a:r>
            <a:r>
              <a:rPr dirty="0" sz="1400" spc="5">
                <a:latin typeface="SimSun"/>
                <a:cs typeface="SimSun"/>
              </a:rPr>
              <a:t>?</a:t>
            </a:r>
            <a:endParaRPr sz="1400">
              <a:latin typeface="SimSun"/>
              <a:cs typeface="SimSun"/>
            </a:endParaRPr>
          </a:p>
        </p:txBody>
      </p:sp>
      <p:pic>
        <p:nvPicPr>
          <p:cNvPr id="62" name="object 62"/>
          <p:cNvPicPr/>
          <p:nvPr/>
        </p:nvPicPr>
        <p:blipFill>
          <a:blip r:embed="rId47" cstate="print"/>
          <a:stretch>
            <a:fillRect/>
          </a:stretch>
        </p:blipFill>
        <p:spPr>
          <a:xfrm>
            <a:off x="766205" y="740103"/>
            <a:ext cx="1000595" cy="167369"/>
          </a:xfrm>
          <a:prstGeom prst="rect">
            <a:avLst/>
          </a:prstGeom>
        </p:spPr>
      </p:pic>
      <p:pic>
        <p:nvPicPr>
          <p:cNvPr id="63" name="object 63"/>
          <p:cNvPicPr/>
          <p:nvPr/>
        </p:nvPicPr>
        <p:blipFill>
          <a:blip r:embed="rId48" cstate="print"/>
          <a:stretch>
            <a:fillRect/>
          </a:stretch>
        </p:blipFill>
        <p:spPr>
          <a:xfrm>
            <a:off x="1844046" y="744406"/>
            <a:ext cx="361854" cy="13886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8639" y="636384"/>
            <a:ext cx="8796655" cy="356806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2350" spc="-10" b="1">
                <a:solidFill>
                  <a:srgbClr val="C00000"/>
                </a:solidFill>
                <a:latin typeface="Microsoft YaHei"/>
                <a:cs typeface="Microsoft YaHei"/>
              </a:rPr>
              <a:t>技术总结</a:t>
            </a:r>
            <a:endParaRPr sz="2350">
              <a:latin typeface="Microsoft YaHei"/>
              <a:cs typeface="Microsoft YaHei"/>
            </a:endParaRPr>
          </a:p>
          <a:p>
            <a:pPr marL="469900" marR="42545" indent="-457200">
              <a:lnSpc>
                <a:spcPct val="151500"/>
              </a:lnSpc>
              <a:spcBef>
                <a:spcPts val="1050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5" b="1">
                <a:solidFill>
                  <a:srgbClr val="C00000"/>
                </a:solidFill>
                <a:latin typeface="Segoe Print"/>
                <a:cs typeface="Segoe Print"/>
              </a:rPr>
              <a:t>Scaling</a:t>
            </a:r>
            <a:r>
              <a:rPr dirty="0" sz="1650" spc="-5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Law</a:t>
            </a:r>
            <a:r>
              <a:rPr dirty="0" sz="1650" spc="10" b="1">
                <a:solidFill>
                  <a:srgbClr val="C00000"/>
                </a:solidFill>
                <a:latin typeface="Microsoft YaHei"/>
                <a:cs typeface="Microsoft YaHei"/>
              </a:rPr>
              <a:t>：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模型规模的增大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对视频生成质量的提升具有明确意义，从而很好地解决视 频一致性、连续性等问题；</a:t>
            </a:r>
            <a:endParaRPr sz="1650">
              <a:latin typeface="Microsoft YaHei"/>
              <a:cs typeface="Microsoft YaHei"/>
            </a:endParaRPr>
          </a:p>
          <a:p>
            <a:pPr marL="469900" marR="109220" indent="-457200">
              <a:lnSpc>
                <a:spcPct val="151500"/>
              </a:lnSpc>
              <a:spcBef>
                <a:spcPts val="10"/>
              </a:spcBef>
              <a:buClr>
                <a:srgbClr val="70B1FF"/>
              </a:buClr>
              <a:buAutoNum type="arabicPeriod"/>
              <a:tabLst>
                <a:tab pos="469265" algn="l"/>
                <a:tab pos="469900" algn="l"/>
              </a:tabLst>
            </a:pP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Data</a:t>
            </a:r>
            <a:r>
              <a:rPr dirty="0" sz="1650" spc="-3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Engine</a:t>
            </a:r>
            <a:r>
              <a:rPr dirty="0" sz="1650" spc="10" b="1">
                <a:solidFill>
                  <a:srgbClr val="C00000"/>
                </a:solidFill>
                <a:latin typeface="Microsoft YaHei"/>
                <a:cs typeface="Microsoft YaHei"/>
              </a:rPr>
              <a:t>：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数据工程很重要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，如何设计视频的输入</a:t>
            </a:r>
            <a:r>
              <a:rPr dirty="0" sz="1650" spc="10">
                <a:solidFill>
                  <a:srgbClr val="374153"/>
                </a:solidFill>
                <a:latin typeface="Microsoft YaHei"/>
                <a:cs typeface="Microsoft YaHei"/>
              </a:rPr>
              <a:t>（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e.g.</a:t>
            </a:r>
            <a:r>
              <a:rPr dirty="0" sz="1650" spc="-3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是否截断、长宽比、像素 优化等）、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patches</a:t>
            </a:r>
            <a:r>
              <a:rPr dirty="0" sz="1650" spc="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的输入方式、文本描述和文本图像对质量；</a:t>
            </a:r>
            <a:endParaRPr sz="1650">
              <a:latin typeface="Microsoft YaHei"/>
              <a:cs typeface="Microsoft YaHei"/>
            </a:endParaRPr>
          </a:p>
          <a:p>
            <a:pPr marL="469900" marR="47625">
              <a:lnSpc>
                <a:spcPct val="151500"/>
              </a:lnSpc>
              <a:spcBef>
                <a:spcPts val="10"/>
              </a:spcBef>
            </a:pP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AI</a:t>
            </a:r>
            <a:r>
              <a:rPr dirty="0" sz="1650" spc="-10" b="1">
                <a:solidFill>
                  <a:srgbClr val="C00000"/>
                </a:solidFill>
                <a:latin typeface="Segoe Print"/>
                <a:cs typeface="Segoe Print"/>
              </a:rPr>
              <a:t> </a:t>
            </a: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Infra</a:t>
            </a:r>
            <a:r>
              <a:rPr dirty="0" sz="1650" spc="10" b="1">
                <a:solidFill>
                  <a:srgbClr val="C00000"/>
                </a:solidFill>
                <a:latin typeface="Microsoft YaHei"/>
                <a:cs typeface="Microsoft YaHei"/>
              </a:rPr>
              <a:t>：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65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系统（</a:t>
            </a:r>
            <a:r>
              <a:rPr dirty="0" sz="1650" spc="2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650" spc="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框架、</a:t>
            </a:r>
            <a:r>
              <a:rPr dirty="0" sz="1650" spc="2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65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编译器、</a:t>
            </a:r>
            <a:r>
              <a:rPr dirty="0" sz="1650" spc="20">
                <a:solidFill>
                  <a:srgbClr val="374153"/>
                </a:solidFill>
                <a:latin typeface="SimSun"/>
                <a:cs typeface="SimSun"/>
              </a:rPr>
              <a:t>AI</a:t>
            </a:r>
            <a:r>
              <a:rPr dirty="0" sz="1650" spc="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 b="1">
                <a:solidFill>
                  <a:srgbClr val="374153"/>
                </a:solidFill>
                <a:latin typeface="Microsoft YaHei"/>
                <a:cs typeface="Microsoft YaHei"/>
              </a:rPr>
              <a:t>芯片、大模型）工程化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能力是很大的技术 壁垒，决定了</a:t>
            </a:r>
            <a:r>
              <a:rPr dirty="0" sz="1650" spc="340">
                <a:solidFill>
                  <a:srgbClr val="374153"/>
                </a:solidFill>
                <a:latin typeface="Microsoft YaHei"/>
                <a:cs typeface="Microsoft YaHei"/>
              </a:rPr>
              <a:t> 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Scaling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的规模。</a:t>
            </a:r>
            <a:endParaRPr sz="1650">
              <a:latin typeface="Microsoft YaHei"/>
              <a:cs typeface="Microsoft YaHei"/>
            </a:endParaRPr>
          </a:p>
          <a:p>
            <a:pPr marL="469900" marR="5080" indent="-457200">
              <a:lnSpc>
                <a:spcPct val="151500"/>
              </a:lnSpc>
              <a:spcBef>
                <a:spcPts val="10"/>
              </a:spcBef>
              <a:buClr>
                <a:srgbClr val="70B1FF"/>
              </a:buClr>
              <a:buAutoNum type="arabicPeriod" startAt="3"/>
              <a:tabLst>
                <a:tab pos="469265" algn="l"/>
                <a:tab pos="469900" algn="l"/>
              </a:tabLst>
            </a:pPr>
            <a:r>
              <a:rPr dirty="0" sz="1650" spc="10" b="1">
                <a:solidFill>
                  <a:srgbClr val="C00000"/>
                </a:solidFill>
                <a:latin typeface="Segoe Print"/>
                <a:cs typeface="Segoe Print"/>
              </a:rPr>
              <a:t>LLM</a:t>
            </a:r>
            <a:r>
              <a:rPr dirty="0" sz="1650" spc="10" b="1">
                <a:solidFill>
                  <a:srgbClr val="C00000"/>
                </a:solidFill>
                <a:latin typeface="Microsoft YaHei"/>
                <a:cs typeface="Microsoft YaHei"/>
              </a:rPr>
              <a:t>：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LLM</a:t>
            </a:r>
            <a:r>
              <a:rPr dirty="0" sz="1650" spc="-70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大语言模型仍然是核心，多模态（文生图、图生文）都需要文本语义去牵引和 约束生成的内容</a:t>
            </a:r>
            <a:r>
              <a:rPr dirty="0" sz="1650" spc="10">
                <a:solidFill>
                  <a:srgbClr val="374153"/>
                </a:solidFill>
                <a:latin typeface="Microsoft YaHei"/>
                <a:cs typeface="Microsoft YaHei"/>
              </a:rPr>
              <a:t>，</a:t>
            </a:r>
            <a:r>
              <a:rPr dirty="0" sz="1650" spc="10">
                <a:solidFill>
                  <a:srgbClr val="374153"/>
                </a:solidFill>
                <a:latin typeface="SimSun"/>
                <a:cs typeface="SimSun"/>
              </a:rPr>
              <a:t>CLIP/BLIP/GLIP</a:t>
            </a:r>
            <a:r>
              <a:rPr dirty="0" sz="1650" spc="5">
                <a:solidFill>
                  <a:srgbClr val="374153"/>
                </a:solidFill>
                <a:latin typeface="SimSun"/>
                <a:cs typeface="SimSun"/>
              </a:rPr>
              <a:t> </a:t>
            </a:r>
            <a:r>
              <a:rPr dirty="0" sz="1650" spc="20">
                <a:solidFill>
                  <a:srgbClr val="374153"/>
                </a:solidFill>
                <a:latin typeface="Microsoft YaHei"/>
                <a:cs typeface="Microsoft YaHei"/>
              </a:rPr>
              <a:t>等关联模型会持续提升能力；</a:t>
            </a:r>
            <a:endParaRPr sz="165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8923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个人思考与总结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8923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个人思考与总结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5" name="object 1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2464" y="633547"/>
            <a:ext cx="1506315" cy="27443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405964" y="637604"/>
            <a:ext cx="448437" cy="232093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7202423" y="3407664"/>
            <a:ext cx="948528" cy="96773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0469" y="4466222"/>
            <a:ext cx="56837" cy="524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106301" y="4408330"/>
            <a:ext cx="1931847" cy="157092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0469" y="4729185"/>
            <a:ext cx="56837" cy="5246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106842" y="4676239"/>
            <a:ext cx="2072799" cy="155973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650469" y="4996520"/>
            <a:ext cx="56837" cy="56837"/>
          </a:xfrm>
          <a:prstGeom prst="rect">
            <a:avLst/>
          </a:prstGeom>
        </p:spPr>
      </p:pic>
      <p:pic>
        <p:nvPicPr>
          <p:cNvPr id="23" name="object 23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06285" y="4947200"/>
            <a:ext cx="2524790" cy="156532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650469" y="5268227"/>
            <a:ext cx="56837" cy="52465"/>
          </a:xfrm>
          <a:prstGeom prst="rect">
            <a:avLst/>
          </a:prstGeom>
        </p:spPr>
      </p:pic>
      <p:pic>
        <p:nvPicPr>
          <p:cNvPr id="25" name="object 2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106853" y="5210909"/>
            <a:ext cx="591442" cy="155973"/>
          </a:xfrm>
          <a:prstGeom prst="rect">
            <a:avLst/>
          </a:prstGeom>
        </p:spPr>
      </p:pic>
      <p:pic>
        <p:nvPicPr>
          <p:cNvPr id="26" name="object 26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00455" y="1173480"/>
            <a:ext cx="2968751" cy="2017776"/>
          </a:xfrm>
          <a:prstGeom prst="rect">
            <a:avLst/>
          </a:prstGeom>
        </p:spPr>
      </p:pic>
      <p:pic>
        <p:nvPicPr>
          <p:cNvPr id="27" name="object 27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624940" y="3420840"/>
            <a:ext cx="1678649" cy="100533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267985" y="2665625"/>
            <a:ext cx="2468956" cy="2897620"/>
          </a:xfrm>
          <a:prstGeom prst="rect">
            <a:avLst/>
          </a:prstGeom>
        </p:spPr>
      </p:pic>
      <p:pic>
        <p:nvPicPr>
          <p:cNvPr id="29" name="object 29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656855" y="3729507"/>
            <a:ext cx="2071988" cy="515620"/>
          </a:xfrm>
          <a:prstGeom prst="rect">
            <a:avLst/>
          </a:prstGeom>
        </p:spPr>
      </p:pic>
      <p:sp>
        <p:nvSpPr>
          <p:cNvPr id="30" name="object 30"/>
          <p:cNvSpPr txBox="1"/>
          <p:nvPr/>
        </p:nvSpPr>
        <p:spPr>
          <a:xfrm>
            <a:off x="809205" y="3876840"/>
            <a:ext cx="1140460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5">
                <a:latin typeface="SimSun"/>
                <a:cs typeface="SimSun"/>
              </a:rPr>
              <a:t>SORA</a:t>
            </a:r>
            <a:r>
              <a:rPr dirty="0" sz="1150" spc="-70">
                <a:latin typeface="SimSun"/>
                <a:cs typeface="SimSun"/>
              </a:rPr>
              <a:t> </a:t>
            </a:r>
            <a:r>
              <a:rPr dirty="0" sz="1150" spc="20">
                <a:latin typeface="SimSun"/>
                <a:cs typeface="SimSun"/>
              </a:rPr>
              <a:t>给我的启</a:t>
            </a:r>
            <a:r>
              <a:rPr dirty="0" sz="1150" spc="25">
                <a:latin typeface="SimSun"/>
                <a:cs typeface="SimSun"/>
              </a:rPr>
              <a:t>发</a:t>
            </a:r>
            <a:endParaRPr sz="1150">
              <a:latin typeface="SimSun"/>
              <a:cs typeface="SimSun"/>
            </a:endParaRPr>
          </a:p>
        </p:txBody>
      </p:sp>
      <p:pic>
        <p:nvPicPr>
          <p:cNvPr id="31" name="object 31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182281" y="1050429"/>
            <a:ext cx="2071964" cy="515620"/>
          </a:xfrm>
          <a:prstGeom prst="rect">
            <a:avLst/>
          </a:prstGeom>
        </p:spPr>
      </p:pic>
      <p:sp>
        <p:nvSpPr>
          <p:cNvPr id="32" name="object 32"/>
          <p:cNvSpPr txBox="1"/>
          <p:nvPr/>
        </p:nvSpPr>
        <p:spPr>
          <a:xfrm>
            <a:off x="6759422" y="1197775"/>
            <a:ext cx="917575" cy="204470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1150" spc="20">
                <a:latin typeface="SimSun"/>
                <a:cs typeface="SimSun"/>
              </a:rPr>
              <a:t>一些社区资</a:t>
            </a:r>
            <a:r>
              <a:rPr dirty="0" sz="1150" spc="25">
                <a:latin typeface="SimSun"/>
                <a:cs typeface="SimSun"/>
              </a:rPr>
              <a:t>源</a:t>
            </a:r>
            <a:endParaRPr sz="1150">
              <a:latin typeface="SimSun"/>
              <a:cs typeface="SimSun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350384" y="1636712"/>
            <a:ext cx="5126990" cy="999490"/>
          </a:xfrm>
          <a:prstGeom prst="rect">
            <a:avLst/>
          </a:prstGeom>
        </p:spPr>
        <p:txBody>
          <a:bodyPr wrap="square" lIns="0" tIns="9525" rIns="0" bIns="0" rtlCol="0" vert="horz">
            <a:spAutoFit/>
          </a:bodyPr>
          <a:lstStyle/>
          <a:p>
            <a:pPr marL="12700" marR="5080">
              <a:lnSpc>
                <a:spcPct val="118700"/>
              </a:lnSpc>
              <a:spcBef>
                <a:spcPts val="75"/>
              </a:spcBef>
            </a:pPr>
            <a:r>
              <a:rPr dirty="0" u="sng" sz="1800" spc="-5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Arial MT"/>
                <a:cs typeface="Arial MT"/>
                <a:hlinkClick r:id="rId25"/>
              </a:rPr>
              <a:t>DataWhale</a:t>
            </a:r>
            <a:r>
              <a:rPr dirty="0" u="sng" sz="1800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Microsoft YaHei"/>
                <a:cs typeface="Microsoft YaHei"/>
                <a:hlinkClick r:id="rId25"/>
              </a:rPr>
              <a:t>社区</a:t>
            </a:r>
            <a:r>
              <a:rPr dirty="0" u="sng" sz="1800" spc="-5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Arial MT"/>
                <a:cs typeface="Arial MT"/>
                <a:hlinkClick r:id="rId25"/>
              </a:rPr>
              <a:t>Sora</a:t>
            </a:r>
            <a:r>
              <a:rPr dirty="0" u="sng" sz="1800">
                <a:solidFill>
                  <a:srgbClr val="4276AA"/>
                </a:solidFill>
                <a:uFill>
                  <a:solidFill>
                    <a:srgbClr val="4276AA"/>
                  </a:solidFill>
                </a:uFill>
                <a:latin typeface="Microsoft YaHei"/>
                <a:cs typeface="Microsoft YaHei"/>
                <a:hlinkClick r:id="rId25"/>
              </a:rPr>
              <a:t>学习资源</a:t>
            </a:r>
            <a:r>
              <a:rPr dirty="0" sz="1800">
                <a:solidFill>
                  <a:srgbClr val="404040"/>
                </a:solidFill>
                <a:latin typeface="Arial MT"/>
                <a:cs typeface="Arial MT"/>
              </a:rPr>
              <a:t>: </a:t>
            </a:r>
            <a:r>
              <a:rPr dirty="0" sz="1800" spc="5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https://datawhaler.feishu.cn/wiki/RKrCw5YY1iNXD </a:t>
            </a:r>
            <a:r>
              <a:rPr dirty="0" sz="1800" spc="-490">
                <a:solidFill>
                  <a:srgbClr val="404040"/>
                </a:solidFill>
                <a:latin typeface="Arial MT"/>
                <a:cs typeface="Arial MT"/>
              </a:rPr>
              <a:t> </a:t>
            </a:r>
            <a:r>
              <a:rPr dirty="0" sz="1800" spc="-10">
                <a:solidFill>
                  <a:srgbClr val="404040"/>
                </a:solidFill>
                <a:latin typeface="Arial MT"/>
                <a:cs typeface="Arial MT"/>
              </a:rPr>
              <a:t>HkeYA5cOF4qnkb#KljXdPfWJo62zwxdzYIc7djgnlf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4" name="object 34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531971" y="3411092"/>
            <a:ext cx="886777" cy="893111"/>
          </a:xfrm>
          <a:prstGeom prst="rect">
            <a:avLst/>
          </a:prstGeom>
        </p:spPr>
      </p:pic>
      <p:pic>
        <p:nvPicPr>
          <p:cNvPr id="35" name="object 3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420352" y="4772738"/>
            <a:ext cx="1198663" cy="173805"/>
          </a:xfrm>
          <a:prstGeom prst="rect">
            <a:avLst/>
          </a:prstGeom>
        </p:spPr>
      </p:pic>
      <p:grpSp>
        <p:nvGrpSpPr>
          <p:cNvPr id="36" name="object 36"/>
          <p:cNvGrpSpPr/>
          <p:nvPr/>
        </p:nvGrpSpPr>
        <p:grpSpPr>
          <a:xfrm>
            <a:off x="7063413" y="4657991"/>
            <a:ext cx="1130935" cy="391160"/>
            <a:chOff x="7063413" y="4657991"/>
            <a:chExt cx="1130935" cy="391160"/>
          </a:xfrm>
        </p:grpSpPr>
        <p:pic>
          <p:nvPicPr>
            <p:cNvPr id="37" name="object 37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7063413" y="4689325"/>
              <a:ext cx="788061" cy="1380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828381" y="4657991"/>
              <a:ext cx="365493" cy="19966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378658" y="4870734"/>
              <a:ext cx="503644" cy="1780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技术报告分析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97431" y="119075"/>
            <a:ext cx="245529" cy="28956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08111" y="121894"/>
            <a:ext cx="1572895" cy="271780"/>
            <a:chOff x="8408111" y="121894"/>
            <a:chExt cx="1572895" cy="2717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08111" y="136601"/>
              <a:ext cx="189585" cy="25162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6033" y="154571"/>
              <a:ext cx="106756" cy="23855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21623" y="197599"/>
              <a:ext cx="150482" cy="19334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98826" y="199237"/>
              <a:ext cx="228714" cy="18953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355150" y="121894"/>
              <a:ext cx="153670" cy="267335"/>
            </a:xfrm>
            <a:custGeom>
              <a:avLst/>
              <a:gdLst/>
              <a:ahLst/>
              <a:cxnLst/>
              <a:rect l="l" t="t" r="r" b="b"/>
              <a:pathLst>
                <a:path w="153670" h="267335">
                  <a:moveTo>
                    <a:pt x="54762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99669"/>
                  </a:lnTo>
                  <a:lnTo>
                    <a:pt x="148726" y="99669"/>
                  </a:lnTo>
                  <a:lnTo>
                    <a:pt x="150418" y="103687"/>
                  </a:lnTo>
                  <a:lnTo>
                    <a:pt x="152540" y="113738"/>
                  </a:lnTo>
                  <a:lnTo>
                    <a:pt x="152875" y="119278"/>
                  </a:lnTo>
                  <a:lnTo>
                    <a:pt x="71323" y="119278"/>
                  </a:lnTo>
                  <a:lnTo>
                    <a:pt x="64884" y="123088"/>
                  </a:lnTo>
                  <a:lnTo>
                    <a:pt x="59359" y="130708"/>
                  </a:lnTo>
                  <a:lnTo>
                    <a:pt x="59359" y="261429"/>
                  </a:lnTo>
                  <a:lnTo>
                    <a:pt x="54762" y="266877"/>
                  </a:lnTo>
                  <a:close/>
                </a:path>
                <a:path w="153670" h="267335">
                  <a:moveTo>
                    <a:pt x="148726" y="99669"/>
                  </a:moveTo>
                  <a:lnTo>
                    <a:pt x="59359" y="99669"/>
                  </a:lnTo>
                  <a:lnTo>
                    <a:pt x="63832" y="94646"/>
                  </a:lnTo>
                  <a:lnTo>
                    <a:pt x="100913" y="76112"/>
                  </a:lnTo>
                  <a:lnTo>
                    <a:pt x="108597" y="75704"/>
                  </a:lnTo>
                  <a:lnTo>
                    <a:pt x="118755" y="76436"/>
                  </a:lnTo>
                  <a:lnTo>
                    <a:pt x="148726" y="99669"/>
                  </a:lnTo>
                  <a:close/>
                </a:path>
                <a:path w="153670" h="267335">
                  <a:moveTo>
                    <a:pt x="149098" y="266877"/>
                  </a:moveTo>
                  <a:lnTo>
                    <a:pt x="98475" y="266877"/>
                  </a:lnTo>
                  <a:lnTo>
                    <a:pt x="93865" y="261429"/>
                  </a:lnTo>
                  <a:lnTo>
                    <a:pt x="93751" y="130708"/>
                  </a:lnTo>
                  <a:lnTo>
                    <a:pt x="92951" y="126898"/>
                  </a:lnTo>
                  <a:lnTo>
                    <a:pt x="90652" y="123634"/>
                  </a:lnTo>
                  <a:lnTo>
                    <a:pt x="87884" y="120903"/>
                  </a:lnTo>
                  <a:lnTo>
                    <a:pt x="84200" y="119278"/>
                  </a:lnTo>
                  <a:lnTo>
                    <a:pt x="152875" y="119278"/>
                  </a:lnTo>
                  <a:lnTo>
                    <a:pt x="153139" y="123634"/>
                  </a:lnTo>
                  <a:lnTo>
                    <a:pt x="153238" y="261429"/>
                  </a:lnTo>
                  <a:lnTo>
                    <a:pt x="149098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923045" y="197599"/>
              <a:ext cx="150469" cy="1933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730651" y="121894"/>
              <a:ext cx="59690" cy="267335"/>
            </a:xfrm>
            <a:custGeom>
              <a:avLst/>
              <a:gdLst/>
              <a:ahLst/>
              <a:cxnLst/>
              <a:rect l="l" t="t" r="r" b="b"/>
              <a:pathLst>
                <a:path w="59690" h="267335">
                  <a:moveTo>
                    <a:pt x="55219" y="266877"/>
                  </a:moveTo>
                  <a:lnTo>
                    <a:pt x="4140" y="266877"/>
                  </a:lnTo>
                  <a:lnTo>
                    <a:pt x="0" y="261429"/>
                  </a:lnTo>
                  <a:lnTo>
                    <a:pt x="0" y="546"/>
                  </a:lnTo>
                  <a:lnTo>
                    <a:pt x="461" y="0"/>
                  </a:lnTo>
                  <a:lnTo>
                    <a:pt x="58898" y="0"/>
                  </a:lnTo>
                  <a:lnTo>
                    <a:pt x="59359" y="546"/>
                  </a:lnTo>
                  <a:lnTo>
                    <a:pt x="59359" y="261429"/>
                  </a:lnTo>
                  <a:lnTo>
                    <a:pt x="55219" y="266877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24529" y="197599"/>
              <a:ext cx="155994" cy="19334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41510" y="197599"/>
              <a:ext cx="150482" cy="19334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815584" y="95250"/>
            <a:ext cx="2139704" cy="31750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866039" y="1291958"/>
            <a:ext cx="5455920" cy="196850"/>
            <a:chOff x="866039" y="1291958"/>
            <a:chExt cx="5455920" cy="196850"/>
          </a:xfrm>
        </p:grpSpPr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039" y="1350794"/>
              <a:ext cx="56837" cy="5683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3000" y="1291958"/>
              <a:ext cx="5428500" cy="19673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852830" y="1647558"/>
            <a:ext cx="8358505" cy="552450"/>
            <a:chOff x="852830" y="1647558"/>
            <a:chExt cx="8358505" cy="552450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039" y="1710766"/>
              <a:ext cx="56837" cy="5246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335" y="1647558"/>
              <a:ext cx="692670" cy="16244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69275" y="1647558"/>
              <a:ext cx="1462290" cy="1967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53160" y="1824253"/>
              <a:ext cx="4038841" cy="197446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935700" y="1832655"/>
              <a:ext cx="4275147" cy="1764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2830" y="2003323"/>
              <a:ext cx="1732203" cy="196176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541625" y="2007768"/>
              <a:ext cx="455256" cy="157441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848080" y="2357488"/>
            <a:ext cx="8473440" cy="374650"/>
            <a:chOff x="848080" y="2357488"/>
            <a:chExt cx="8473440" cy="374650"/>
          </a:xfrm>
        </p:grpSpPr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039" y="2417594"/>
              <a:ext cx="56837" cy="524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06335" y="2358758"/>
              <a:ext cx="2089670" cy="196735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027498" y="2368511"/>
              <a:ext cx="226437" cy="135726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236785" y="2357488"/>
              <a:ext cx="6084455" cy="19800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48080" y="2535453"/>
              <a:ext cx="3083521" cy="196176"/>
            </a:xfrm>
            <a:prstGeom prst="rect">
              <a:avLst/>
            </a:prstGeom>
          </p:spPr>
        </p:pic>
      </p:grpSp>
      <p:grpSp>
        <p:nvGrpSpPr>
          <p:cNvPr id="32" name="object 32"/>
          <p:cNvGrpSpPr/>
          <p:nvPr/>
        </p:nvGrpSpPr>
        <p:grpSpPr>
          <a:xfrm>
            <a:off x="853160" y="2890888"/>
            <a:ext cx="8495665" cy="363855"/>
            <a:chOff x="853160" y="2890888"/>
            <a:chExt cx="8495665" cy="363855"/>
          </a:xfrm>
        </p:grpSpPr>
        <p:pic>
          <p:nvPicPr>
            <p:cNvPr id="33" name="object 3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039" y="2950994"/>
              <a:ext cx="56837" cy="5683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06335" y="2892158"/>
              <a:ext cx="711085" cy="19673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584515" y="2890888"/>
              <a:ext cx="1610245" cy="181495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234469" y="2904654"/>
              <a:ext cx="464369" cy="133288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671125" y="2926448"/>
              <a:ext cx="65925" cy="128155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3772261" y="2906152"/>
              <a:ext cx="425354" cy="13572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172775" y="2890888"/>
              <a:ext cx="4269270" cy="19800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483648" y="2906152"/>
              <a:ext cx="379588" cy="13572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8851023" y="2893428"/>
              <a:ext cx="497192" cy="19419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53160" y="3071393"/>
              <a:ext cx="1445488" cy="160616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91435" y="3074568"/>
              <a:ext cx="471131" cy="179666"/>
            </a:xfrm>
            <a:prstGeom prst="rect">
              <a:avLst/>
            </a:prstGeom>
          </p:spPr>
        </p:pic>
      </p:grpSp>
      <p:grpSp>
        <p:nvGrpSpPr>
          <p:cNvPr id="44" name="object 44"/>
          <p:cNvGrpSpPr/>
          <p:nvPr/>
        </p:nvGrpSpPr>
        <p:grpSpPr>
          <a:xfrm>
            <a:off x="841298" y="3424288"/>
            <a:ext cx="4008754" cy="374650"/>
            <a:chOff x="841298" y="3424288"/>
            <a:chExt cx="4008754" cy="374650"/>
          </a:xfrm>
        </p:grpSpPr>
        <p:pic>
          <p:nvPicPr>
            <p:cNvPr id="45" name="object 4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039" y="3488766"/>
              <a:ext cx="56837" cy="52465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894270" y="3425558"/>
              <a:ext cx="1587665" cy="196735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52560" y="3424288"/>
              <a:ext cx="2397290" cy="163715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841298" y="3604793"/>
              <a:ext cx="889025" cy="193636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686915" y="3607968"/>
              <a:ext cx="432396" cy="157441"/>
            </a:xfrm>
            <a:prstGeom prst="rect">
              <a:avLst/>
            </a:prstGeom>
          </p:spPr>
        </p:pic>
      </p:grpSp>
      <p:pic>
        <p:nvPicPr>
          <p:cNvPr id="50" name="object 50"/>
          <p:cNvPicPr/>
          <p:nvPr/>
        </p:nvPicPr>
        <p:blipFill>
          <a:blip r:embed="rId38" cstate="print"/>
          <a:stretch>
            <a:fillRect/>
          </a:stretch>
        </p:blipFill>
        <p:spPr>
          <a:xfrm>
            <a:off x="4897140" y="3432714"/>
            <a:ext cx="4377238" cy="176941"/>
          </a:xfrm>
          <a:prstGeom prst="rect">
            <a:avLst/>
          </a:prstGeom>
        </p:spPr>
      </p:pic>
      <p:grpSp>
        <p:nvGrpSpPr>
          <p:cNvPr id="51" name="object 51"/>
          <p:cNvGrpSpPr/>
          <p:nvPr/>
        </p:nvGrpSpPr>
        <p:grpSpPr>
          <a:xfrm>
            <a:off x="849350" y="3957688"/>
            <a:ext cx="8366125" cy="341630"/>
            <a:chOff x="849350" y="3957688"/>
            <a:chExt cx="8366125" cy="341630"/>
          </a:xfrm>
        </p:grpSpPr>
        <p:pic>
          <p:nvPicPr>
            <p:cNvPr id="52" name="object 5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039" y="4017794"/>
              <a:ext cx="56837" cy="52465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899985" y="3957688"/>
              <a:ext cx="6031750" cy="198005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6959990" y="3968711"/>
              <a:ext cx="359263" cy="13572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361229" y="3968671"/>
              <a:ext cx="1854194" cy="173087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849350" y="4141368"/>
              <a:ext cx="413346" cy="157441"/>
            </a:xfrm>
            <a:prstGeom prst="rect">
              <a:avLst/>
            </a:prstGeom>
          </p:spPr>
        </p:pic>
      </p:grpSp>
      <p:grpSp>
        <p:nvGrpSpPr>
          <p:cNvPr id="57" name="object 57"/>
          <p:cNvGrpSpPr/>
          <p:nvPr/>
        </p:nvGrpSpPr>
        <p:grpSpPr>
          <a:xfrm>
            <a:off x="853160" y="4491088"/>
            <a:ext cx="4571365" cy="374650"/>
            <a:chOff x="853160" y="4491088"/>
            <a:chExt cx="4571365" cy="374650"/>
          </a:xfrm>
        </p:grpSpPr>
        <p:pic>
          <p:nvPicPr>
            <p:cNvPr id="58" name="object 5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6039" y="4551194"/>
              <a:ext cx="56837" cy="56837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906335" y="4491088"/>
              <a:ext cx="4388370" cy="181495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53160" y="4669053"/>
              <a:ext cx="1775066" cy="163156"/>
            </a:xfrm>
            <a:prstGeom prst="rect">
              <a:avLst/>
            </a:prstGeom>
          </p:spPr>
        </p:pic>
        <p:pic>
          <p:nvPicPr>
            <p:cNvPr id="61" name="object 6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674518" y="4680046"/>
              <a:ext cx="374904" cy="135256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3037763" y="4671593"/>
              <a:ext cx="1883892" cy="193636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4913985" y="4674768"/>
              <a:ext cx="510501" cy="179666"/>
            </a:xfrm>
            <a:prstGeom prst="rect">
              <a:avLst/>
            </a:prstGeom>
          </p:spPr>
        </p:pic>
      </p:grpSp>
      <p:grpSp>
        <p:nvGrpSpPr>
          <p:cNvPr id="64" name="object 64"/>
          <p:cNvGrpSpPr/>
          <p:nvPr/>
        </p:nvGrpSpPr>
        <p:grpSpPr>
          <a:xfrm>
            <a:off x="866039" y="5024488"/>
            <a:ext cx="3475990" cy="163830"/>
            <a:chOff x="866039" y="5024488"/>
            <a:chExt cx="3475990" cy="163830"/>
          </a:xfrm>
        </p:grpSpPr>
        <p:pic>
          <p:nvPicPr>
            <p:cNvPr id="65" name="object 6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039" y="5088966"/>
              <a:ext cx="56837" cy="52465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906335" y="5024488"/>
              <a:ext cx="3435235" cy="163715"/>
            </a:xfrm>
            <a:prstGeom prst="rect">
              <a:avLst/>
            </a:prstGeom>
          </p:spPr>
        </p:pic>
      </p:grpSp>
      <p:pic>
        <p:nvPicPr>
          <p:cNvPr id="67" name="object 67"/>
          <p:cNvPicPr/>
          <p:nvPr/>
        </p:nvPicPr>
        <p:blipFill>
          <a:blip r:embed="rId49" cstate="print"/>
          <a:stretch>
            <a:fillRect/>
          </a:stretch>
        </p:blipFill>
        <p:spPr>
          <a:xfrm>
            <a:off x="846320" y="744951"/>
            <a:ext cx="2051141" cy="34747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84676" y="0"/>
            <a:ext cx="6283960" cy="5720080"/>
          </a:xfrm>
          <a:custGeom>
            <a:avLst/>
            <a:gdLst/>
            <a:ahLst/>
            <a:cxnLst/>
            <a:rect l="l" t="t" r="r" b="b"/>
            <a:pathLst>
              <a:path w="6283959" h="5720080">
                <a:moveTo>
                  <a:pt x="0" y="5719572"/>
                </a:moveTo>
                <a:lnTo>
                  <a:pt x="6283452" y="5719572"/>
                </a:lnTo>
                <a:lnTo>
                  <a:pt x="6283452" y="0"/>
                </a:lnTo>
                <a:lnTo>
                  <a:pt x="0" y="0"/>
                </a:lnTo>
                <a:lnTo>
                  <a:pt x="0" y="5719572"/>
                </a:lnTo>
                <a:close/>
              </a:path>
            </a:pathLst>
          </a:custGeom>
          <a:solidFill>
            <a:srgbClr val="2562A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56558" y="1759178"/>
            <a:ext cx="2688590" cy="20370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6600" spc="140" b="1">
                <a:solidFill>
                  <a:srgbClr val="FFFFFF"/>
                </a:solidFill>
                <a:latin typeface="Microsoft YaHei"/>
                <a:cs typeface="Microsoft YaHei"/>
              </a:rPr>
              <a:t>T</a:t>
            </a:r>
            <a:r>
              <a:rPr dirty="0" sz="6600" spc="135" b="1">
                <a:solidFill>
                  <a:srgbClr val="FFFFFF"/>
                </a:solidFill>
                <a:latin typeface="Microsoft YaHei"/>
                <a:cs typeface="Microsoft YaHei"/>
              </a:rPr>
              <a:t>han</a:t>
            </a:r>
            <a:r>
              <a:rPr dirty="0" sz="6600" b="1">
                <a:solidFill>
                  <a:srgbClr val="FFFFFF"/>
                </a:solidFill>
                <a:latin typeface="Microsoft YaHei"/>
                <a:cs typeface="Microsoft YaHei"/>
              </a:rPr>
              <a:t>k  </a:t>
            </a:r>
            <a:r>
              <a:rPr dirty="0" sz="6600" spc="65" b="1">
                <a:solidFill>
                  <a:srgbClr val="FFFFFF"/>
                </a:solidFill>
                <a:latin typeface="Microsoft YaHei"/>
                <a:cs typeface="Microsoft YaHei"/>
              </a:rPr>
              <a:t>you</a:t>
            </a:r>
            <a:endParaRPr sz="6600">
              <a:latin typeface="Microsoft YaHei"/>
              <a:cs typeface="Microsoft Ya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3884929" cy="5720080"/>
            <a:chOff x="0" y="0"/>
            <a:chExt cx="3884929" cy="572008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3884929" cy="5720080"/>
            </a:xfrm>
            <a:custGeom>
              <a:avLst/>
              <a:gdLst/>
              <a:ahLst/>
              <a:cxnLst/>
              <a:rect l="l" t="t" r="r" b="b"/>
              <a:pathLst>
                <a:path w="3884929" h="5720080">
                  <a:moveTo>
                    <a:pt x="3884676" y="5719572"/>
                  </a:moveTo>
                  <a:lnTo>
                    <a:pt x="0" y="5719572"/>
                  </a:lnTo>
                  <a:lnTo>
                    <a:pt x="0" y="0"/>
                  </a:lnTo>
                  <a:lnTo>
                    <a:pt x="3884676" y="0"/>
                  </a:lnTo>
                  <a:lnTo>
                    <a:pt x="3884676" y="571957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486660" y="3094786"/>
              <a:ext cx="549910" cy="217804"/>
            </a:xfrm>
            <a:custGeom>
              <a:avLst/>
              <a:gdLst/>
              <a:ahLst/>
              <a:cxnLst/>
              <a:rect l="l" t="t" r="r" b="b"/>
              <a:pathLst>
                <a:path w="549910" h="217804">
                  <a:moveTo>
                    <a:pt x="127025" y="217515"/>
                  </a:moveTo>
                  <a:lnTo>
                    <a:pt x="76822" y="215836"/>
                  </a:lnTo>
                  <a:lnTo>
                    <a:pt x="33462" y="209575"/>
                  </a:lnTo>
                  <a:lnTo>
                    <a:pt x="0" y="201523"/>
                  </a:lnTo>
                  <a:lnTo>
                    <a:pt x="33012" y="198400"/>
                  </a:lnTo>
                  <a:lnTo>
                    <a:pt x="49625" y="196667"/>
                  </a:lnTo>
                  <a:lnTo>
                    <a:pt x="74421" y="193179"/>
                  </a:lnTo>
                  <a:lnTo>
                    <a:pt x="81622" y="191985"/>
                  </a:lnTo>
                  <a:lnTo>
                    <a:pt x="90017" y="190792"/>
                  </a:lnTo>
                  <a:lnTo>
                    <a:pt x="142811" y="179958"/>
                  </a:lnTo>
                  <a:lnTo>
                    <a:pt x="194337" y="165630"/>
                  </a:lnTo>
                  <a:lnTo>
                    <a:pt x="244191" y="147178"/>
                  </a:lnTo>
                  <a:lnTo>
                    <a:pt x="291971" y="123975"/>
                  </a:lnTo>
                  <a:lnTo>
                    <a:pt x="337273" y="95389"/>
                  </a:lnTo>
                  <a:lnTo>
                    <a:pt x="371871" y="67057"/>
                  </a:lnTo>
                  <a:lnTo>
                    <a:pt x="382879" y="57238"/>
                  </a:lnTo>
                  <a:lnTo>
                    <a:pt x="394112" y="49169"/>
                  </a:lnTo>
                  <a:lnTo>
                    <a:pt x="406131" y="42776"/>
                  </a:lnTo>
                  <a:lnTo>
                    <a:pt x="418825" y="37950"/>
                  </a:lnTo>
                  <a:lnTo>
                    <a:pt x="458901" y="27719"/>
                  </a:lnTo>
                  <a:lnTo>
                    <a:pt x="485494" y="19965"/>
                  </a:lnTo>
                  <a:lnTo>
                    <a:pt x="538899" y="3568"/>
                  </a:lnTo>
                  <a:lnTo>
                    <a:pt x="541299" y="3568"/>
                  </a:lnTo>
                  <a:lnTo>
                    <a:pt x="543699" y="2374"/>
                  </a:lnTo>
                  <a:lnTo>
                    <a:pt x="525569" y="36556"/>
                  </a:lnTo>
                  <a:lnTo>
                    <a:pt x="516102" y="47701"/>
                  </a:lnTo>
                  <a:lnTo>
                    <a:pt x="511392" y="53735"/>
                  </a:lnTo>
                  <a:lnTo>
                    <a:pt x="457296" y="102907"/>
                  </a:lnTo>
                  <a:lnTo>
                    <a:pt x="415789" y="132471"/>
                  </a:lnTo>
                  <a:lnTo>
                    <a:pt x="371518" y="157684"/>
                  </a:lnTo>
                  <a:lnTo>
                    <a:pt x="324826" y="178375"/>
                  </a:lnTo>
                  <a:lnTo>
                    <a:pt x="276059" y="194373"/>
                  </a:lnTo>
                  <a:lnTo>
                    <a:pt x="227878" y="206110"/>
                  </a:lnTo>
                  <a:lnTo>
                    <a:pt x="177788" y="214048"/>
                  </a:lnTo>
                  <a:lnTo>
                    <a:pt x="127025" y="217515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86722" y="2958833"/>
              <a:ext cx="84010" cy="7989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20024" y="1938947"/>
              <a:ext cx="1865630" cy="1854200"/>
            </a:xfrm>
            <a:custGeom>
              <a:avLst/>
              <a:gdLst/>
              <a:ahLst/>
              <a:cxnLst/>
              <a:rect l="l" t="t" r="r" b="b"/>
              <a:pathLst>
                <a:path w="1865629" h="1854200">
                  <a:moveTo>
                    <a:pt x="1024763" y="12700"/>
                  </a:moveTo>
                  <a:lnTo>
                    <a:pt x="840536" y="12700"/>
                  </a:lnTo>
                  <a:lnTo>
                    <a:pt x="840536" y="0"/>
                  </a:lnTo>
                  <a:lnTo>
                    <a:pt x="1024763" y="0"/>
                  </a:lnTo>
                  <a:lnTo>
                    <a:pt x="1024763" y="12700"/>
                  </a:lnTo>
                  <a:close/>
                </a:path>
                <a:path w="1865629" h="1854200">
                  <a:moveTo>
                    <a:pt x="1116876" y="25400"/>
                  </a:moveTo>
                  <a:lnTo>
                    <a:pt x="748423" y="25400"/>
                  </a:lnTo>
                  <a:lnTo>
                    <a:pt x="748423" y="12700"/>
                  </a:lnTo>
                  <a:lnTo>
                    <a:pt x="1116876" y="12700"/>
                  </a:lnTo>
                  <a:lnTo>
                    <a:pt x="1116876" y="25400"/>
                  </a:lnTo>
                  <a:close/>
                </a:path>
                <a:path w="1865629" h="1854200">
                  <a:moveTo>
                    <a:pt x="1162939" y="38100"/>
                  </a:moveTo>
                  <a:lnTo>
                    <a:pt x="702373" y="38100"/>
                  </a:lnTo>
                  <a:lnTo>
                    <a:pt x="702373" y="25400"/>
                  </a:lnTo>
                  <a:lnTo>
                    <a:pt x="1162939" y="25400"/>
                  </a:lnTo>
                  <a:lnTo>
                    <a:pt x="1162939" y="38100"/>
                  </a:lnTo>
                  <a:close/>
                </a:path>
                <a:path w="1865629" h="1854200">
                  <a:moveTo>
                    <a:pt x="1208989" y="50800"/>
                  </a:moveTo>
                  <a:lnTo>
                    <a:pt x="656310" y="50800"/>
                  </a:lnTo>
                  <a:lnTo>
                    <a:pt x="656310" y="38100"/>
                  </a:lnTo>
                  <a:lnTo>
                    <a:pt x="1208989" y="38100"/>
                  </a:lnTo>
                  <a:lnTo>
                    <a:pt x="1208989" y="50800"/>
                  </a:lnTo>
                  <a:close/>
                </a:path>
                <a:path w="1865629" h="1854200">
                  <a:moveTo>
                    <a:pt x="1255052" y="63500"/>
                  </a:moveTo>
                  <a:lnTo>
                    <a:pt x="610260" y="63500"/>
                  </a:lnTo>
                  <a:lnTo>
                    <a:pt x="610260" y="50800"/>
                  </a:lnTo>
                  <a:lnTo>
                    <a:pt x="1255052" y="50800"/>
                  </a:lnTo>
                  <a:lnTo>
                    <a:pt x="1255052" y="63500"/>
                  </a:lnTo>
                  <a:close/>
                </a:path>
                <a:path w="1865629" h="1854200">
                  <a:moveTo>
                    <a:pt x="1301102" y="76200"/>
                  </a:moveTo>
                  <a:lnTo>
                    <a:pt x="564197" y="76200"/>
                  </a:lnTo>
                  <a:lnTo>
                    <a:pt x="564197" y="63500"/>
                  </a:lnTo>
                  <a:lnTo>
                    <a:pt x="1301102" y="63500"/>
                  </a:lnTo>
                  <a:lnTo>
                    <a:pt x="1301102" y="76200"/>
                  </a:lnTo>
                  <a:close/>
                </a:path>
                <a:path w="1865629" h="1854200">
                  <a:moveTo>
                    <a:pt x="1324140" y="88900"/>
                  </a:moveTo>
                  <a:lnTo>
                    <a:pt x="552678" y="88900"/>
                  </a:lnTo>
                  <a:lnTo>
                    <a:pt x="552678" y="76200"/>
                  </a:lnTo>
                  <a:lnTo>
                    <a:pt x="1324140" y="76200"/>
                  </a:lnTo>
                  <a:lnTo>
                    <a:pt x="1324140" y="88900"/>
                  </a:lnTo>
                  <a:close/>
                </a:path>
                <a:path w="1865629" h="1854200">
                  <a:moveTo>
                    <a:pt x="1347165" y="101600"/>
                  </a:moveTo>
                  <a:lnTo>
                    <a:pt x="529653" y="101600"/>
                  </a:lnTo>
                  <a:lnTo>
                    <a:pt x="529653" y="88900"/>
                  </a:lnTo>
                  <a:lnTo>
                    <a:pt x="1347165" y="88900"/>
                  </a:lnTo>
                  <a:lnTo>
                    <a:pt x="1347165" y="101600"/>
                  </a:lnTo>
                  <a:close/>
                </a:path>
                <a:path w="1865629" h="1854200">
                  <a:moveTo>
                    <a:pt x="1370190" y="114300"/>
                  </a:moveTo>
                  <a:lnTo>
                    <a:pt x="506628" y="114300"/>
                  </a:lnTo>
                  <a:lnTo>
                    <a:pt x="506628" y="101600"/>
                  </a:lnTo>
                  <a:lnTo>
                    <a:pt x="1370190" y="101600"/>
                  </a:lnTo>
                  <a:lnTo>
                    <a:pt x="1370190" y="114300"/>
                  </a:lnTo>
                  <a:close/>
                </a:path>
                <a:path w="1865629" h="1854200">
                  <a:moveTo>
                    <a:pt x="1381709" y="127000"/>
                  </a:moveTo>
                  <a:lnTo>
                    <a:pt x="483603" y="127000"/>
                  </a:lnTo>
                  <a:lnTo>
                    <a:pt x="483603" y="114300"/>
                  </a:lnTo>
                  <a:lnTo>
                    <a:pt x="1381709" y="114300"/>
                  </a:lnTo>
                  <a:lnTo>
                    <a:pt x="1381709" y="127000"/>
                  </a:lnTo>
                  <a:close/>
                </a:path>
                <a:path w="1865629" h="1854200">
                  <a:moveTo>
                    <a:pt x="1416253" y="139700"/>
                  </a:moveTo>
                  <a:lnTo>
                    <a:pt x="449059" y="139700"/>
                  </a:lnTo>
                  <a:lnTo>
                    <a:pt x="449059" y="127000"/>
                  </a:lnTo>
                  <a:lnTo>
                    <a:pt x="1416253" y="127000"/>
                  </a:lnTo>
                  <a:lnTo>
                    <a:pt x="1416253" y="139700"/>
                  </a:lnTo>
                  <a:close/>
                </a:path>
                <a:path w="1865629" h="1854200">
                  <a:moveTo>
                    <a:pt x="1439278" y="152400"/>
                  </a:moveTo>
                  <a:lnTo>
                    <a:pt x="437540" y="152400"/>
                  </a:lnTo>
                  <a:lnTo>
                    <a:pt x="437540" y="139700"/>
                  </a:lnTo>
                  <a:lnTo>
                    <a:pt x="1439278" y="139700"/>
                  </a:lnTo>
                  <a:lnTo>
                    <a:pt x="1439278" y="152400"/>
                  </a:lnTo>
                  <a:close/>
                </a:path>
                <a:path w="1865629" h="1854200">
                  <a:moveTo>
                    <a:pt x="1450797" y="165100"/>
                  </a:moveTo>
                  <a:lnTo>
                    <a:pt x="414515" y="165100"/>
                  </a:lnTo>
                  <a:lnTo>
                    <a:pt x="414515" y="152400"/>
                  </a:lnTo>
                  <a:lnTo>
                    <a:pt x="1450797" y="152400"/>
                  </a:lnTo>
                  <a:lnTo>
                    <a:pt x="1450797" y="165100"/>
                  </a:lnTo>
                  <a:close/>
                </a:path>
                <a:path w="1865629" h="1854200">
                  <a:moveTo>
                    <a:pt x="1473822" y="177800"/>
                  </a:moveTo>
                  <a:lnTo>
                    <a:pt x="402996" y="177800"/>
                  </a:lnTo>
                  <a:lnTo>
                    <a:pt x="402996" y="165100"/>
                  </a:lnTo>
                  <a:lnTo>
                    <a:pt x="1473822" y="165100"/>
                  </a:lnTo>
                  <a:lnTo>
                    <a:pt x="1473822" y="177800"/>
                  </a:lnTo>
                  <a:close/>
                </a:path>
                <a:path w="1865629" h="1854200">
                  <a:moveTo>
                    <a:pt x="1485341" y="190500"/>
                  </a:moveTo>
                  <a:lnTo>
                    <a:pt x="391490" y="190500"/>
                  </a:lnTo>
                  <a:lnTo>
                    <a:pt x="391490" y="177800"/>
                  </a:lnTo>
                  <a:lnTo>
                    <a:pt x="1485341" y="177800"/>
                  </a:lnTo>
                  <a:lnTo>
                    <a:pt x="1485341" y="190500"/>
                  </a:lnTo>
                  <a:close/>
                </a:path>
                <a:path w="1865629" h="1854200">
                  <a:moveTo>
                    <a:pt x="1508366" y="203200"/>
                  </a:moveTo>
                  <a:lnTo>
                    <a:pt x="368452" y="203200"/>
                  </a:lnTo>
                  <a:lnTo>
                    <a:pt x="368452" y="190500"/>
                  </a:lnTo>
                  <a:lnTo>
                    <a:pt x="1508366" y="190500"/>
                  </a:lnTo>
                  <a:lnTo>
                    <a:pt x="1508366" y="203200"/>
                  </a:lnTo>
                  <a:close/>
                </a:path>
                <a:path w="1865629" h="1854200">
                  <a:moveTo>
                    <a:pt x="1519872" y="215900"/>
                  </a:moveTo>
                  <a:lnTo>
                    <a:pt x="356946" y="215900"/>
                  </a:lnTo>
                  <a:lnTo>
                    <a:pt x="356946" y="203200"/>
                  </a:lnTo>
                  <a:lnTo>
                    <a:pt x="1519872" y="203200"/>
                  </a:lnTo>
                  <a:lnTo>
                    <a:pt x="1519872" y="215900"/>
                  </a:lnTo>
                  <a:close/>
                </a:path>
                <a:path w="1865629" h="1854200">
                  <a:moveTo>
                    <a:pt x="1531391" y="228600"/>
                  </a:moveTo>
                  <a:lnTo>
                    <a:pt x="333921" y="228600"/>
                  </a:lnTo>
                  <a:lnTo>
                    <a:pt x="333921" y="215900"/>
                  </a:lnTo>
                  <a:lnTo>
                    <a:pt x="1531391" y="215900"/>
                  </a:lnTo>
                  <a:lnTo>
                    <a:pt x="1531391" y="228600"/>
                  </a:lnTo>
                  <a:close/>
                </a:path>
                <a:path w="1865629" h="1854200">
                  <a:moveTo>
                    <a:pt x="1542910" y="241300"/>
                  </a:moveTo>
                  <a:lnTo>
                    <a:pt x="322402" y="241300"/>
                  </a:lnTo>
                  <a:lnTo>
                    <a:pt x="322402" y="228600"/>
                  </a:lnTo>
                  <a:lnTo>
                    <a:pt x="1542910" y="228600"/>
                  </a:lnTo>
                  <a:lnTo>
                    <a:pt x="1542910" y="241300"/>
                  </a:lnTo>
                  <a:close/>
                </a:path>
                <a:path w="1865629" h="1854200">
                  <a:moveTo>
                    <a:pt x="1565935" y="254000"/>
                  </a:moveTo>
                  <a:lnTo>
                    <a:pt x="299377" y="254000"/>
                  </a:lnTo>
                  <a:lnTo>
                    <a:pt x="299377" y="241300"/>
                  </a:lnTo>
                  <a:lnTo>
                    <a:pt x="1565935" y="241300"/>
                  </a:lnTo>
                  <a:lnTo>
                    <a:pt x="1565935" y="254000"/>
                  </a:lnTo>
                  <a:close/>
                </a:path>
                <a:path w="1865629" h="1854200">
                  <a:moveTo>
                    <a:pt x="1114467" y="266700"/>
                  </a:moveTo>
                  <a:lnTo>
                    <a:pt x="287858" y="266700"/>
                  </a:lnTo>
                  <a:lnTo>
                    <a:pt x="287858" y="254000"/>
                  </a:lnTo>
                  <a:lnTo>
                    <a:pt x="1135341" y="254000"/>
                  </a:lnTo>
                  <a:lnTo>
                    <a:pt x="1114467" y="266700"/>
                  </a:lnTo>
                  <a:close/>
                </a:path>
                <a:path w="1865629" h="1854200">
                  <a:moveTo>
                    <a:pt x="1577454" y="266700"/>
                  </a:moveTo>
                  <a:lnTo>
                    <a:pt x="1173836" y="266700"/>
                  </a:lnTo>
                  <a:lnTo>
                    <a:pt x="1157939" y="254000"/>
                  </a:lnTo>
                  <a:lnTo>
                    <a:pt x="1577454" y="254000"/>
                  </a:lnTo>
                  <a:lnTo>
                    <a:pt x="1577454" y="266700"/>
                  </a:lnTo>
                  <a:close/>
                </a:path>
                <a:path w="1865629" h="1854200">
                  <a:moveTo>
                    <a:pt x="1088629" y="279400"/>
                  </a:moveTo>
                  <a:lnTo>
                    <a:pt x="276339" y="279400"/>
                  </a:lnTo>
                  <a:lnTo>
                    <a:pt x="276339" y="266700"/>
                  </a:lnTo>
                  <a:lnTo>
                    <a:pt x="1092288" y="266700"/>
                  </a:lnTo>
                  <a:lnTo>
                    <a:pt x="1088629" y="279400"/>
                  </a:lnTo>
                  <a:close/>
                </a:path>
                <a:path w="1865629" h="1854200">
                  <a:moveTo>
                    <a:pt x="1588960" y="279400"/>
                  </a:moveTo>
                  <a:lnTo>
                    <a:pt x="1196275" y="279400"/>
                  </a:lnTo>
                  <a:lnTo>
                    <a:pt x="1191261" y="266700"/>
                  </a:lnTo>
                  <a:lnTo>
                    <a:pt x="1588960" y="266700"/>
                  </a:lnTo>
                  <a:lnTo>
                    <a:pt x="1588960" y="279400"/>
                  </a:lnTo>
                  <a:close/>
                </a:path>
                <a:path w="1865629" h="1854200">
                  <a:moveTo>
                    <a:pt x="1071439" y="292100"/>
                  </a:moveTo>
                  <a:lnTo>
                    <a:pt x="264833" y="292100"/>
                  </a:lnTo>
                  <a:lnTo>
                    <a:pt x="264833" y="279400"/>
                  </a:lnTo>
                  <a:lnTo>
                    <a:pt x="1077863" y="279400"/>
                  </a:lnTo>
                  <a:lnTo>
                    <a:pt x="1071439" y="292100"/>
                  </a:lnTo>
                  <a:close/>
                </a:path>
                <a:path w="1865629" h="1854200">
                  <a:moveTo>
                    <a:pt x="1600479" y="292100"/>
                  </a:moveTo>
                  <a:lnTo>
                    <a:pt x="1203234" y="292100"/>
                  </a:lnTo>
                  <a:lnTo>
                    <a:pt x="1203042" y="279400"/>
                  </a:lnTo>
                  <a:lnTo>
                    <a:pt x="1600479" y="279400"/>
                  </a:lnTo>
                  <a:lnTo>
                    <a:pt x="1600479" y="292100"/>
                  </a:lnTo>
                  <a:close/>
                </a:path>
                <a:path w="1865629" h="1854200">
                  <a:moveTo>
                    <a:pt x="1058528" y="304800"/>
                  </a:moveTo>
                  <a:lnTo>
                    <a:pt x="253314" y="304800"/>
                  </a:lnTo>
                  <a:lnTo>
                    <a:pt x="253314" y="292100"/>
                  </a:lnTo>
                  <a:lnTo>
                    <a:pt x="1065126" y="292100"/>
                  </a:lnTo>
                  <a:lnTo>
                    <a:pt x="1058528" y="304800"/>
                  </a:lnTo>
                  <a:close/>
                </a:path>
                <a:path w="1865629" h="1854200">
                  <a:moveTo>
                    <a:pt x="1611985" y="304800"/>
                  </a:moveTo>
                  <a:lnTo>
                    <a:pt x="1204858" y="304800"/>
                  </a:lnTo>
                  <a:lnTo>
                    <a:pt x="1205102" y="292100"/>
                  </a:lnTo>
                  <a:lnTo>
                    <a:pt x="1611985" y="292100"/>
                  </a:lnTo>
                  <a:lnTo>
                    <a:pt x="1611985" y="304800"/>
                  </a:lnTo>
                  <a:close/>
                </a:path>
                <a:path w="1865629" h="1854200">
                  <a:moveTo>
                    <a:pt x="1048512" y="317500"/>
                  </a:moveTo>
                  <a:lnTo>
                    <a:pt x="241795" y="317500"/>
                  </a:lnTo>
                  <a:lnTo>
                    <a:pt x="241795" y="304800"/>
                  </a:lnTo>
                  <a:lnTo>
                    <a:pt x="1053966" y="304800"/>
                  </a:lnTo>
                  <a:lnTo>
                    <a:pt x="1048512" y="317500"/>
                  </a:lnTo>
                  <a:close/>
                </a:path>
                <a:path w="1865629" h="1854200">
                  <a:moveTo>
                    <a:pt x="1635023" y="330200"/>
                  </a:moveTo>
                  <a:lnTo>
                    <a:pt x="1200097" y="330200"/>
                  </a:lnTo>
                  <a:lnTo>
                    <a:pt x="1203702" y="317500"/>
                  </a:lnTo>
                  <a:lnTo>
                    <a:pt x="1203771" y="304800"/>
                  </a:lnTo>
                  <a:lnTo>
                    <a:pt x="1623504" y="304800"/>
                  </a:lnTo>
                  <a:lnTo>
                    <a:pt x="1623504" y="317500"/>
                  </a:lnTo>
                  <a:lnTo>
                    <a:pt x="1635023" y="317500"/>
                  </a:lnTo>
                  <a:lnTo>
                    <a:pt x="1635023" y="330200"/>
                  </a:lnTo>
                  <a:close/>
                </a:path>
                <a:path w="1865629" h="1854200">
                  <a:moveTo>
                    <a:pt x="1039981" y="330200"/>
                  </a:moveTo>
                  <a:lnTo>
                    <a:pt x="230289" y="330200"/>
                  </a:lnTo>
                  <a:lnTo>
                    <a:pt x="230289" y="317500"/>
                  </a:lnTo>
                  <a:lnTo>
                    <a:pt x="1044270" y="317500"/>
                  </a:lnTo>
                  <a:lnTo>
                    <a:pt x="1039981" y="330200"/>
                  </a:lnTo>
                  <a:close/>
                </a:path>
                <a:path w="1865629" h="1854200">
                  <a:moveTo>
                    <a:pt x="877057" y="342900"/>
                  </a:moveTo>
                  <a:lnTo>
                    <a:pt x="218770" y="342900"/>
                  </a:lnTo>
                  <a:lnTo>
                    <a:pt x="218770" y="330200"/>
                  </a:lnTo>
                  <a:lnTo>
                    <a:pt x="877445" y="330200"/>
                  </a:lnTo>
                  <a:lnTo>
                    <a:pt x="877057" y="342900"/>
                  </a:lnTo>
                  <a:close/>
                </a:path>
                <a:path w="1865629" h="1854200">
                  <a:moveTo>
                    <a:pt x="1032825" y="342900"/>
                  </a:moveTo>
                  <a:lnTo>
                    <a:pt x="933520" y="342900"/>
                  </a:lnTo>
                  <a:lnTo>
                    <a:pt x="923280" y="330200"/>
                  </a:lnTo>
                  <a:lnTo>
                    <a:pt x="1036829" y="330200"/>
                  </a:lnTo>
                  <a:lnTo>
                    <a:pt x="1032825" y="342900"/>
                  </a:lnTo>
                  <a:close/>
                </a:path>
                <a:path w="1865629" h="1854200">
                  <a:moveTo>
                    <a:pt x="1646529" y="342900"/>
                  </a:moveTo>
                  <a:lnTo>
                    <a:pt x="1193886" y="342900"/>
                  </a:lnTo>
                  <a:lnTo>
                    <a:pt x="1199851" y="330200"/>
                  </a:lnTo>
                  <a:lnTo>
                    <a:pt x="1646529" y="330200"/>
                  </a:lnTo>
                  <a:lnTo>
                    <a:pt x="1646529" y="342900"/>
                  </a:lnTo>
                  <a:close/>
                </a:path>
                <a:path w="1865629" h="1854200">
                  <a:moveTo>
                    <a:pt x="868212" y="355600"/>
                  </a:moveTo>
                  <a:lnTo>
                    <a:pt x="207263" y="355600"/>
                  </a:lnTo>
                  <a:lnTo>
                    <a:pt x="207263" y="342900"/>
                  </a:lnTo>
                  <a:lnTo>
                    <a:pt x="868440" y="342900"/>
                  </a:lnTo>
                  <a:lnTo>
                    <a:pt x="868212" y="355600"/>
                  </a:lnTo>
                  <a:close/>
                </a:path>
                <a:path w="1865629" h="1854200">
                  <a:moveTo>
                    <a:pt x="1027245" y="355600"/>
                  </a:moveTo>
                  <a:lnTo>
                    <a:pt x="951236" y="355600"/>
                  </a:lnTo>
                  <a:lnTo>
                    <a:pt x="942857" y="342900"/>
                  </a:lnTo>
                  <a:lnTo>
                    <a:pt x="1030624" y="342900"/>
                  </a:lnTo>
                  <a:lnTo>
                    <a:pt x="1027245" y="355600"/>
                  </a:lnTo>
                  <a:close/>
                </a:path>
                <a:path w="1865629" h="1854200">
                  <a:moveTo>
                    <a:pt x="1658048" y="355600"/>
                  </a:moveTo>
                  <a:lnTo>
                    <a:pt x="1184740" y="355600"/>
                  </a:lnTo>
                  <a:lnTo>
                    <a:pt x="1193455" y="342900"/>
                  </a:lnTo>
                  <a:lnTo>
                    <a:pt x="1658048" y="342900"/>
                  </a:lnTo>
                  <a:lnTo>
                    <a:pt x="1658048" y="355600"/>
                  </a:lnTo>
                  <a:close/>
                </a:path>
                <a:path w="1865629" h="1854200">
                  <a:moveTo>
                    <a:pt x="866635" y="368300"/>
                  </a:moveTo>
                  <a:lnTo>
                    <a:pt x="195745" y="368300"/>
                  </a:lnTo>
                  <a:lnTo>
                    <a:pt x="195745" y="355600"/>
                  </a:lnTo>
                  <a:lnTo>
                    <a:pt x="866635" y="355600"/>
                  </a:lnTo>
                  <a:lnTo>
                    <a:pt x="866635" y="368300"/>
                  </a:lnTo>
                  <a:close/>
                </a:path>
                <a:path w="1865629" h="1854200">
                  <a:moveTo>
                    <a:pt x="1017850" y="393700"/>
                  </a:moveTo>
                  <a:lnTo>
                    <a:pt x="971460" y="393700"/>
                  </a:lnTo>
                  <a:lnTo>
                    <a:pt x="969860" y="381000"/>
                  </a:lnTo>
                  <a:lnTo>
                    <a:pt x="957934" y="355600"/>
                  </a:lnTo>
                  <a:lnTo>
                    <a:pt x="1025542" y="355600"/>
                  </a:lnTo>
                  <a:lnTo>
                    <a:pt x="1021473" y="368300"/>
                  </a:lnTo>
                  <a:lnTo>
                    <a:pt x="1017850" y="393700"/>
                  </a:lnTo>
                  <a:close/>
                </a:path>
                <a:path w="1865629" h="1854200">
                  <a:moveTo>
                    <a:pt x="1692592" y="393700"/>
                  </a:moveTo>
                  <a:lnTo>
                    <a:pt x="1130825" y="393700"/>
                  </a:lnTo>
                  <a:lnTo>
                    <a:pt x="1138116" y="381000"/>
                  </a:lnTo>
                  <a:lnTo>
                    <a:pt x="1154693" y="368300"/>
                  </a:lnTo>
                  <a:lnTo>
                    <a:pt x="1170370" y="368300"/>
                  </a:lnTo>
                  <a:lnTo>
                    <a:pt x="1184694" y="355600"/>
                  </a:lnTo>
                  <a:lnTo>
                    <a:pt x="1681073" y="355600"/>
                  </a:lnTo>
                  <a:lnTo>
                    <a:pt x="1681073" y="381000"/>
                  </a:lnTo>
                  <a:lnTo>
                    <a:pt x="1692592" y="381000"/>
                  </a:lnTo>
                  <a:lnTo>
                    <a:pt x="1692592" y="393700"/>
                  </a:lnTo>
                  <a:close/>
                </a:path>
                <a:path w="1865629" h="1854200">
                  <a:moveTo>
                    <a:pt x="909724" y="393700"/>
                  </a:moveTo>
                  <a:lnTo>
                    <a:pt x="184226" y="393700"/>
                  </a:lnTo>
                  <a:lnTo>
                    <a:pt x="184226" y="368300"/>
                  </a:lnTo>
                  <a:lnTo>
                    <a:pt x="870242" y="368300"/>
                  </a:lnTo>
                  <a:lnTo>
                    <a:pt x="881049" y="381000"/>
                  </a:lnTo>
                  <a:lnTo>
                    <a:pt x="899045" y="381000"/>
                  </a:lnTo>
                  <a:lnTo>
                    <a:pt x="909724" y="393700"/>
                  </a:lnTo>
                  <a:close/>
                </a:path>
                <a:path w="1865629" h="1854200">
                  <a:moveTo>
                    <a:pt x="959916" y="431800"/>
                  </a:moveTo>
                  <a:lnTo>
                    <a:pt x="161201" y="431800"/>
                  </a:lnTo>
                  <a:lnTo>
                    <a:pt x="161201" y="406400"/>
                  </a:lnTo>
                  <a:lnTo>
                    <a:pt x="172719" y="406400"/>
                  </a:lnTo>
                  <a:lnTo>
                    <a:pt x="172719" y="393700"/>
                  </a:lnTo>
                  <a:lnTo>
                    <a:pt x="918136" y="393700"/>
                  </a:lnTo>
                  <a:lnTo>
                    <a:pt x="935653" y="406400"/>
                  </a:lnTo>
                  <a:lnTo>
                    <a:pt x="951370" y="419100"/>
                  </a:lnTo>
                  <a:lnTo>
                    <a:pt x="959916" y="431800"/>
                  </a:lnTo>
                  <a:close/>
                </a:path>
                <a:path w="1865629" h="1854200">
                  <a:moveTo>
                    <a:pt x="1013197" y="444500"/>
                  </a:moveTo>
                  <a:lnTo>
                    <a:pt x="972261" y="444500"/>
                  </a:lnTo>
                  <a:lnTo>
                    <a:pt x="973168" y="431800"/>
                  </a:lnTo>
                  <a:lnTo>
                    <a:pt x="973232" y="419100"/>
                  </a:lnTo>
                  <a:lnTo>
                    <a:pt x="973756" y="406400"/>
                  </a:lnTo>
                  <a:lnTo>
                    <a:pt x="972932" y="393700"/>
                  </a:lnTo>
                  <a:lnTo>
                    <a:pt x="1016613" y="393700"/>
                  </a:lnTo>
                  <a:lnTo>
                    <a:pt x="1014117" y="419100"/>
                  </a:lnTo>
                  <a:lnTo>
                    <a:pt x="1013989" y="431800"/>
                  </a:lnTo>
                  <a:lnTo>
                    <a:pt x="1013197" y="444500"/>
                  </a:lnTo>
                  <a:close/>
                </a:path>
                <a:path w="1865629" h="1854200">
                  <a:moveTo>
                    <a:pt x="1715617" y="431800"/>
                  </a:moveTo>
                  <a:lnTo>
                    <a:pt x="1064925" y="431800"/>
                  </a:lnTo>
                  <a:lnTo>
                    <a:pt x="1079384" y="419100"/>
                  </a:lnTo>
                  <a:lnTo>
                    <a:pt x="1099788" y="406400"/>
                  </a:lnTo>
                  <a:lnTo>
                    <a:pt x="1121092" y="393700"/>
                  </a:lnTo>
                  <a:lnTo>
                    <a:pt x="1704098" y="393700"/>
                  </a:lnTo>
                  <a:lnTo>
                    <a:pt x="1704098" y="419100"/>
                  </a:lnTo>
                  <a:lnTo>
                    <a:pt x="1715617" y="419100"/>
                  </a:lnTo>
                  <a:lnTo>
                    <a:pt x="1715617" y="431800"/>
                  </a:lnTo>
                  <a:close/>
                </a:path>
                <a:path w="1865629" h="1854200">
                  <a:moveTo>
                    <a:pt x="1013066" y="482600"/>
                  </a:moveTo>
                  <a:lnTo>
                    <a:pt x="126657" y="482600"/>
                  </a:lnTo>
                  <a:lnTo>
                    <a:pt x="126657" y="469900"/>
                  </a:lnTo>
                  <a:lnTo>
                    <a:pt x="138175" y="469900"/>
                  </a:lnTo>
                  <a:lnTo>
                    <a:pt x="138175" y="457200"/>
                  </a:lnTo>
                  <a:lnTo>
                    <a:pt x="149682" y="457200"/>
                  </a:lnTo>
                  <a:lnTo>
                    <a:pt x="149682" y="431800"/>
                  </a:lnTo>
                  <a:lnTo>
                    <a:pt x="966254" y="431800"/>
                  </a:lnTo>
                  <a:lnTo>
                    <a:pt x="971054" y="444500"/>
                  </a:lnTo>
                  <a:lnTo>
                    <a:pt x="1013197" y="444500"/>
                  </a:lnTo>
                  <a:lnTo>
                    <a:pt x="1013129" y="469900"/>
                  </a:lnTo>
                  <a:lnTo>
                    <a:pt x="1013066" y="482600"/>
                  </a:lnTo>
                  <a:close/>
                </a:path>
                <a:path w="1865629" h="1854200">
                  <a:moveTo>
                    <a:pt x="1727136" y="457200"/>
                  </a:moveTo>
                  <a:lnTo>
                    <a:pt x="1038457" y="457200"/>
                  </a:lnTo>
                  <a:lnTo>
                    <a:pt x="1043076" y="444500"/>
                  </a:lnTo>
                  <a:lnTo>
                    <a:pt x="1060329" y="431800"/>
                  </a:lnTo>
                  <a:lnTo>
                    <a:pt x="1727136" y="431800"/>
                  </a:lnTo>
                  <a:lnTo>
                    <a:pt x="1727136" y="457200"/>
                  </a:lnTo>
                  <a:close/>
                </a:path>
                <a:path w="1865629" h="1854200">
                  <a:moveTo>
                    <a:pt x="1738642" y="469900"/>
                  </a:moveTo>
                  <a:lnTo>
                    <a:pt x="1030799" y="469900"/>
                  </a:lnTo>
                  <a:lnTo>
                    <a:pt x="1033624" y="457200"/>
                  </a:lnTo>
                  <a:lnTo>
                    <a:pt x="1738642" y="457200"/>
                  </a:lnTo>
                  <a:lnTo>
                    <a:pt x="1738642" y="469900"/>
                  </a:lnTo>
                  <a:close/>
                </a:path>
                <a:path w="1865629" h="1854200">
                  <a:moveTo>
                    <a:pt x="1761680" y="508000"/>
                  </a:moveTo>
                  <a:lnTo>
                    <a:pt x="115150" y="508000"/>
                  </a:lnTo>
                  <a:lnTo>
                    <a:pt x="115150" y="482600"/>
                  </a:lnTo>
                  <a:lnTo>
                    <a:pt x="1022667" y="482600"/>
                  </a:lnTo>
                  <a:lnTo>
                    <a:pt x="1025067" y="469900"/>
                  </a:lnTo>
                  <a:lnTo>
                    <a:pt x="1750161" y="469900"/>
                  </a:lnTo>
                  <a:lnTo>
                    <a:pt x="1750161" y="495300"/>
                  </a:lnTo>
                  <a:lnTo>
                    <a:pt x="1761680" y="495300"/>
                  </a:lnTo>
                  <a:lnTo>
                    <a:pt x="1761680" y="508000"/>
                  </a:lnTo>
                  <a:close/>
                </a:path>
                <a:path w="1865629" h="1854200">
                  <a:moveTo>
                    <a:pt x="945853" y="533400"/>
                  </a:moveTo>
                  <a:lnTo>
                    <a:pt x="103631" y="533400"/>
                  </a:lnTo>
                  <a:lnTo>
                    <a:pt x="103631" y="508000"/>
                  </a:lnTo>
                  <a:lnTo>
                    <a:pt x="1007071" y="508000"/>
                  </a:lnTo>
                  <a:lnTo>
                    <a:pt x="959101" y="520700"/>
                  </a:lnTo>
                  <a:lnTo>
                    <a:pt x="945853" y="533400"/>
                  </a:lnTo>
                  <a:close/>
                </a:path>
                <a:path w="1865629" h="1854200">
                  <a:moveTo>
                    <a:pt x="1773186" y="533400"/>
                  </a:moveTo>
                  <a:lnTo>
                    <a:pt x="1197873" y="533400"/>
                  </a:lnTo>
                  <a:lnTo>
                    <a:pt x="1172303" y="520700"/>
                  </a:lnTo>
                  <a:lnTo>
                    <a:pt x="1117336" y="508000"/>
                  </a:lnTo>
                  <a:lnTo>
                    <a:pt x="1773186" y="508000"/>
                  </a:lnTo>
                  <a:lnTo>
                    <a:pt x="1773186" y="533400"/>
                  </a:lnTo>
                  <a:close/>
                </a:path>
                <a:path w="1865629" h="1854200">
                  <a:moveTo>
                    <a:pt x="682873" y="698500"/>
                  </a:moveTo>
                  <a:lnTo>
                    <a:pt x="46062" y="698500"/>
                  </a:lnTo>
                  <a:lnTo>
                    <a:pt x="46062" y="647700"/>
                  </a:lnTo>
                  <a:lnTo>
                    <a:pt x="57569" y="647700"/>
                  </a:lnTo>
                  <a:lnTo>
                    <a:pt x="57569" y="609600"/>
                  </a:lnTo>
                  <a:lnTo>
                    <a:pt x="69087" y="609600"/>
                  </a:lnTo>
                  <a:lnTo>
                    <a:pt x="69087" y="571500"/>
                  </a:lnTo>
                  <a:lnTo>
                    <a:pt x="80606" y="571500"/>
                  </a:lnTo>
                  <a:lnTo>
                    <a:pt x="80606" y="558800"/>
                  </a:lnTo>
                  <a:lnTo>
                    <a:pt x="92113" y="558800"/>
                  </a:lnTo>
                  <a:lnTo>
                    <a:pt x="92113" y="533400"/>
                  </a:lnTo>
                  <a:lnTo>
                    <a:pt x="912978" y="533400"/>
                  </a:lnTo>
                  <a:lnTo>
                    <a:pt x="868787" y="546100"/>
                  </a:lnTo>
                  <a:lnTo>
                    <a:pt x="867875" y="558800"/>
                  </a:lnTo>
                  <a:lnTo>
                    <a:pt x="826611" y="571500"/>
                  </a:lnTo>
                  <a:lnTo>
                    <a:pt x="786535" y="596900"/>
                  </a:lnTo>
                  <a:lnTo>
                    <a:pt x="776784" y="609600"/>
                  </a:lnTo>
                  <a:lnTo>
                    <a:pt x="748641" y="622300"/>
                  </a:lnTo>
                  <a:lnTo>
                    <a:pt x="713016" y="660400"/>
                  </a:lnTo>
                  <a:lnTo>
                    <a:pt x="682873" y="698500"/>
                  </a:lnTo>
                  <a:close/>
                </a:path>
                <a:path w="1865629" h="1854200">
                  <a:moveTo>
                    <a:pt x="1830755" y="698500"/>
                  </a:moveTo>
                  <a:lnTo>
                    <a:pt x="1437990" y="698500"/>
                  </a:lnTo>
                  <a:lnTo>
                    <a:pt x="1417540" y="660400"/>
                  </a:lnTo>
                  <a:lnTo>
                    <a:pt x="1385998" y="635000"/>
                  </a:lnTo>
                  <a:lnTo>
                    <a:pt x="1357034" y="609600"/>
                  </a:lnTo>
                  <a:lnTo>
                    <a:pt x="1350927" y="596900"/>
                  </a:lnTo>
                  <a:lnTo>
                    <a:pt x="1312544" y="571500"/>
                  </a:lnTo>
                  <a:lnTo>
                    <a:pt x="1276219" y="558800"/>
                  </a:lnTo>
                  <a:lnTo>
                    <a:pt x="1271065" y="546100"/>
                  </a:lnTo>
                  <a:lnTo>
                    <a:pt x="1226705" y="533400"/>
                  </a:lnTo>
                  <a:lnTo>
                    <a:pt x="1784705" y="533400"/>
                  </a:lnTo>
                  <a:lnTo>
                    <a:pt x="1784705" y="558800"/>
                  </a:lnTo>
                  <a:lnTo>
                    <a:pt x="1796224" y="558800"/>
                  </a:lnTo>
                  <a:lnTo>
                    <a:pt x="1796224" y="584200"/>
                  </a:lnTo>
                  <a:lnTo>
                    <a:pt x="1807730" y="584200"/>
                  </a:lnTo>
                  <a:lnTo>
                    <a:pt x="1807730" y="609600"/>
                  </a:lnTo>
                  <a:lnTo>
                    <a:pt x="1819249" y="609600"/>
                  </a:lnTo>
                  <a:lnTo>
                    <a:pt x="1819249" y="660400"/>
                  </a:lnTo>
                  <a:lnTo>
                    <a:pt x="1830755" y="660400"/>
                  </a:lnTo>
                  <a:lnTo>
                    <a:pt x="1830755" y="698500"/>
                  </a:lnTo>
                  <a:close/>
                </a:path>
                <a:path w="1865629" h="1854200">
                  <a:moveTo>
                    <a:pt x="477486" y="1168400"/>
                  </a:moveTo>
                  <a:lnTo>
                    <a:pt x="34543" y="1168400"/>
                  </a:lnTo>
                  <a:lnTo>
                    <a:pt x="34543" y="1130300"/>
                  </a:lnTo>
                  <a:lnTo>
                    <a:pt x="23037" y="1130300"/>
                  </a:lnTo>
                  <a:lnTo>
                    <a:pt x="23037" y="1079500"/>
                  </a:lnTo>
                  <a:lnTo>
                    <a:pt x="11518" y="1079500"/>
                  </a:lnTo>
                  <a:lnTo>
                    <a:pt x="11518" y="1041400"/>
                  </a:lnTo>
                  <a:lnTo>
                    <a:pt x="0" y="1041400"/>
                  </a:lnTo>
                  <a:lnTo>
                    <a:pt x="0" y="825500"/>
                  </a:lnTo>
                  <a:lnTo>
                    <a:pt x="11518" y="825500"/>
                  </a:lnTo>
                  <a:lnTo>
                    <a:pt x="11518" y="787400"/>
                  </a:lnTo>
                  <a:lnTo>
                    <a:pt x="23037" y="787400"/>
                  </a:lnTo>
                  <a:lnTo>
                    <a:pt x="23037" y="736600"/>
                  </a:lnTo>
                  <a:lnTo>
                    <a:pt x="34543" y="736600"/>
                  </a:lnTo>
                  <a:lnTo>
                    <a:pt x="34543" y="698500"/>
                  </a:lnTo>
                  <a:lnTo>
                    <a:pt x="681358" y="698500"/>
                  </a:lnTo>
                  <a:lnTo>
                    <a:pt x="651548" y="736600"/>
                  </a:lnTo>
                  <a:lnTo>
                    <a:pt x="624112" y="774700"/>
                  </a:lnTo>
                  <a:lnTo>
                    <a:pt x="611842" y="800100"/>
                  </a:lnTo>
                  <a:lnTo>
                    <a:pt x="386549" y="800100"/>
                  </a:lnTo>
                  <a:lnTo>
                    <a:pt x="361575" y="838200"/>
                  </a:lnTo>
                  <a:lnTo>
                    <a:pt x="347849" y="889000"/>
                  </a:lnTo>
                  <a:lnTo>
                    <a:pt x="342672" y="927100"/>
                  </a:lnTo>
                  <a:lnTo>
                    <a:pt x="343176" y="965200"/>
                  </a:lnTo>
                  <a:lnTo>
                    <a:pt x="242076" y="965200"/>
                  </a:lnTo>
                  <a:lnTo>
                    <a:pt x="201399" y="977900"/>
                  </a:lnTo>
                  <a:lnTo>
                    <a:pt x="174116" y="990600"/>
                  </a:lnTo>
                  <a:lnTo>
                    <a:pt x="180116" y="1003300"/>
                  </a:lnTo>
                  <a:lnTo>
                    <a:pt x="194217" y="1016000"/>
                  </a:lnTo>
                  <a:lnTo>
                    <a:pt x="215972" y="1041400"/>
                  </a:lnTo>
                  <a:lnTo>
                    <a:pt x="274463" y="1066800"/>
                  </a:lnTo>
                  <a:lnTo>
                    <a:pt x="382390" y="1066800"/>
                  </a:lnTo>
                  <a:lnTo>
                    <a:pt x="397654" y="1079500"/>
                  </a:lnTo>
                  <a:lnTo>
                    <a:pt x="410668" y="1092200"/>
                  </a:lnTo>
                  <a:lnTo>
                    <a:pt x="422554" y="1104900"/>
                  </a:lnTo>
                  <a:lnTo>
                    <a:pt x="441480" y="1130300"/>
                  </a:lnTo>
                  <a:lnTo>
                    <a:pt x="460517" y="1143000"/>
                  </a:lnTo>
                  <a:lnTo>
                    <a:pt x="477486" y="1168400"/>
                  </a:lnTo>
                  <a:close/>
                </a:path>
                <a:path w="1865629" h="1854200">
                  <a:moveTo>
                    <a:pt x="1819249" y="1257300"/>
                  </a:moveTo>
                  <a:lnTo>
                    <a:pt x="1414615" y="1257300"/>
                  </a:lnTo>
                  <a:lnTo>
                    <a:pt x="1436838" y="1231900"/>
                  </a:lnTo>
                  <a:lnTo>
                    <a:pt x="1465103" y="1193800"/>
                  </a:lnTo>
                  <a:lnTo>
                    <a:pt x="1489068" y="1155700"/>
                  </a:lnTo>
                  <a:lnTo>
                    <a:pt x="1507898" y="1104900"/>
                  </a:lnTo>
                  <a:lnTo>
                    <a:pt x="1520761" y="1066800"/>
                  </a:lnTo>
                  <a:lnTo>
                    <a:pt x="1526575" y="1016000"/>
                  </a:lnTo>
                  <a:lnTo>
                    <a:pt x="1526763" y="965200"/>
                  </a:lnTo>
                  <a:lnTo>
                    <a:pt x="1522449" y="927100"/>
                  </a:lnTo>
                  <a:lnTo>
                    <a:pt x="1514754" y="876300"/>
                  </a:lnTo>
                  <a:lnTo>
                    <a:pt x="1504098" y="825500"/>
                  </a:lnTo>
                  <a:lnTo>
                    <a:pt x="1488832" y="787400"/>
                  </a:lnTo>
                  <a:lnTo>
                    <a:pt x="1469173" y="749300"/>
                  </a:lnTo>
                  <a:lnTo>
                    <a:pt x="1445337" y="698500"/>
                  </a:lnTo>
                  <a:lnTo>
                    <a:pt x="1842274" y="698500"/>
                  </a:lnTo>
                  <a:lnTo>
                    <a:pt x="1842274" y="749300"/>
                  </a:lnTo>
                  <a:lnTo>
                    <a:pt x="1853793" y="749300"/>
                  </a:lnTo>
                  <a:lnTo>
                    <a:pt x="1853793" y="800100"/>
                  </a:lnTo>
                  <a:lnTo>
                    <a:pt x="1865299" y="800100"/>
                  </a:lnTo>
                  <a:lnTo>
                    <a:pt x="1865299" y="1066800"/>
                  </a:lnTo>
                  <a:lnTo>
                    <a:pt x="1853793" y="1066800"/>
                  </a:lnTo>
                  <a:lnTo>
                    <a:pt x="1853793" y="1117600"/>
                  </a:lnTo>
                  <a:lnTo>
                    <a:pt x="1842274" y="1117600"/>
                  </a:lnTo>
                  <a:lnTo>
                    <a:pt x="1842274" y="1168400"/>
                  </a:lnTo>
                  <a:lnTo>
                    <a:pt x="1830755" y="1168400"/>
                  </a:lnTo>
                  <a:lnTo>
                    <a:pt x="1830755" y="1206500"/>
                  </a:lnTo>
                  <a:lnTo>
                    <a:pt x="1819249" y="1206500"/>
                  </a:lnTo>
                  <a:lnTo>
                    <a:pt x="1819249" y="1257300"/>
                  </a:lnTo>
                  <a:close/>
                </a:path>
                <a:path w="1865629" h="1854200">
                  <a:moveTo>
                    <a:pt x="519325" y="1016000"/>
                  </a:moveTo>
                  <a:lnTo>
                    <a:pt x="465021" y="1016000"/>
                  </a:lnTo>
                  <a:lnTo>
                    <a:pt x="456602" y="1003300"/>
                  </a:lnTo>
                  <a:lnTo>
                    <a:pt x="448970" y="1003300"/>
                  </a:lnTo>
                  <a:lnTo>
                    <a:pt x="446362" y="990600"/>
                  </a:lnTo>
                  <a:lnTo>
                    <a:pt x="445217" y="977900"/>
                  </a:lnTo>
                  <a:lnTo>
                    <a:pt x="444748" y="965200"/>
                  </a:lnTo>
                  <a:lnTo>
                    <a:pt x="444169" y="952500"/>
                  </a:lnTo>
                  <a:lnTo>
                    <a:pt x="442968" y="901700"/>
                  </a:lnTo>
                  <a:lnTo>
                    <a:pt x="427355" y="850900"/>
                  </a:lnTo>
                  <a:lnTo>
                    <a:pt x="396304" y="812800"/>
                  </a:lnTo>
                  <a:lnTo>
                    <a:pt x="386549" y="800100"/>
                  </a:lnTo>
                  <a:lnTo>
                    <a:pt x="611842" y="800100"/>
                  </a:lnTo>
                  <a:lnTo>
                    <a:pt x="599573" y="825500"/>
                  </a:lnTo>
                  <a:lnTo>
                    <a:pt x="578456" y="863600"/>
                  </a:lnTo>
                  <a:lnTo>
                    <a:pt x="561287" y="914400"/>
                  </a:lnTo>
                  <a:lnTo>
                    <a:pt x="548589" y="965200"/>
                  </a:lnTo>
                  <a:lnTo>
                    <a:pt x="546786" y="965200"/>
                  </a:lnTo>
                  <a:lnTo>
                    <a:pt x="543177" y="977900"/>
                  </a:lnTo>
                  <a:lnTo>
                    <a:pt x="541375" y="990600"/>
                  </a:lnTo>
                  <a:lnTo>
                    <a:pt x="532881" y="1003300"/>
                  </a:lnTo>
                  <a:lnTo>
                    <a:pt x="519325" y="1016000"/>
                  </a:lnTo>
                  <a:close/>
                </a:path>
                <a:path w="1865629" h="1854200">
                  <a:moveTo>
                    <a:pt x="343344" y="977900"/>
                  </a:moveTo>
                  <a:lnTo>
                    <a:pt x="291079" y="965200"/>
                  </a:lnTo>
                  <a:lnTo>
                    <a:pt x="343176" y="965200"/>
                  </a:lnTo>
                  <a:lnTo>
                    <a:pt x="343344" y="977900"/>
                  </a:lnTo>
                  <a:close/>
                </a:path>
                <a:path w="1865629" h="1854200">
                  <a:moveTo>
                    <a:pt x="382390" y="1066800"/>
                  </a:moveTo>
                  <a:lnTo>
                    <a:pt x="333536" y="1066800"/>
                  </a:lnTo>
                  <a:lnTo>
                    <a:pt x="363753" y="1054100"/>
                  </a:lnTo>
                  <a:lnTo>
                    <a:pt x="382390" y="1066800"/>
                  </a:lnTo>
                  <a:close/>
                </a:path>
                <a:path w="1865629" h="1854200">
                  <a:moveTo>
                    <a:pt x="574201" y="1257300"/>
                  </a:moveTo>
                  <a:lnTo>
                    <a:pt x="57569" y="1257300"/>
                  </a:lnTo>
                  <a:lnTo>
                    <a:pt x="57569" y="1219200"/>
                  </a:lnTo>
                  <a:lnTo>
                    <a:pt x="46062" y="1219200"/>
                  </a:lnTo>
                  <a:lnTo>
                    <a:pt x="46062" y="1168400"/>
                  </a:lnTo>
                  <a:lnTo>
                    <a:pt x="479779" y="1168400"/>
                  </a:lnTo>
                  <a:lnTo>
                    <a:pt x="499376" y="1181100"/>
                  </a:lnTo>
                  <a:lnTo>
                    <a:pt x="539488" y="1219200"/>
                  </a:lnTo>
                  <a:lnTo>
                    <a:pt x="574201" y="1257300"/>
                  </a:lnTo>
                  <a:close/>
                </a:path>
                <a:path w="1865629" h="1854200">
                  <a:moveTo>
                    <a:pt x="810320" y="1397000"/>
                  </a:moveTo>
                  <a:lnTo>
                    <a:pt x="126657" y="1397000"/>
                  </a:lnTo>
                  <a:lnTo>
                    <a:pt x="126657" y="1384300"/>
                  </a:lnTo>
                  <a:lnTo>
                    <a:pt x="115150" y="1384300"/>
                  </a:lnTo>
                  <a:lnTo>
                    <a:pt x="115150" y="1358900"/>
                  </a:lnTo>
                  <a:lnTo>
                    <a:pt x="103631" y="1358900"/>
                  </a:lnTo>
                  <a:lnTo>
                    <a:pt x="103631" y="1333500"/>
                  </a:lnTo>
                  <a:lnTo>
                    <a:pt x="92113" y="1333500"/>
                  </a:lnTo>
                  <a:lnTo>
                    <a:pt x="92113" y="1308100"/>
                  </a:lnTo>
                  <a:lnTo>
                    <a:pt x="80606" y="1308100"/>
                  </a:lnTo>
                  <a:lnTo>
                    <a:pt x="80606" y="1295400"/>
                  </a:lnTo>
                  <a:lnTo>
                    <a:pt x="69087" y="1295400"/>
                  </a:lnTo>
                  <a:lnTo>
                    <a:pt x="69087" y="1257300"/>
                  </a:lnTo>
                  <a:lnTo>
                    <a:pt x="580837" y="1257300"/>
                  </a:lnTo>
                  <a:lnTo>
                    <a:pt x="623763" y="1295400"/>
                  </a:lnTo>
                  <a:lnTo>
                    <a:pt x="640451" y="1308100"/>
                  </a:lnTo>
                  <a:lnTo>
                    <a:pt x="668604" y="1320800"/>
                  </a:lnTo>
                  <a:lnTo>
                    <a:pt x="678547" y="1333500"/>
                  </a:lnTo>
                  <a:lnTo>
                    <a:pt x="710976" y="1346200"/>
                  </a:lnTo>
                  <a:lnTo>
                    <a:pt x="722945" y="1358900"/>
                  </a:lnTo>
                  <a:lnTo>
                    <a:pt x="755105" y="1371600"/>
                  </a:lnTo>
                  <a:lnTo>
                    <a:pt x="800732" y="1384300"/>
                  </a:lnTo>
                  <a:lnTo>
                    <a:pt x="810320" y="1397000"/>
                  </a:lnTo>
                  <a:close/>
                </a:path>
                <a:path w="1865629" h="1854200">
                  <a:moveTo>
                    <a:pt x="1750161" y="1397000"/>
                  </a:moveTo>
                  <a:lnTo>
                    <a:pt x="1190431" y="1397000"/>
                  </a:lnTo>
                  <a:lnTo>
                    <a:pt x="1237653" y="1371600"/>
                  </a:lnTo>
                  <a:lnTo>
                    <a:pt x="1273657" y="1358900"/>
                  </a:lnTo>
                  <a:lnTo>
                    <a:pt x="1284606" y="1346200"/>
                  </a:lnTo>
                  <a:lnTo>
                    <a:pt x="1317261" y="1333500"/>
                  </a:lnTo>
                  <a:lnTo>
                    <a:pt x="1329255" y="1320800"/>
                  </a:lnTo>
                  <a:lnTo>
                    <a:pt x="1354594" y="1308100"/>
                  </a:lnTo>
                  <a:lnTo>
                    <a:pt x="1370736" y="1295400"/>
                  </a:lnTo>
                  <a:lnTo>
                    <a:pt x="1405104" y="1257300"/>
                  </a:lnTo>
                  <a:lnTo>
                    <a:pt x="1807730" y="1257300"/>
                  </a:lnTo>
                  <a:lnTo>
                    <a:pt x="1807730" y="1282700"/>
                  </a:lnTo>
                  <a:lnTo>
                    <a:pt x="1796224" y="1282700"/>
                  </a:lnTo>
                  <a:lnTo>
                    <a:pt x="1796224" y="1308100"/>
                  </a:lnTo>
                  <a:lnTo>
                    <a:pt x="1784705" y="1308100"/>
                  </a:lnTo>
                  <a:lnTo>
                    <a:pt x="1784705" y="1333500"/>
                  </a:lnTo>
                  <a:lnTo>
                    <a:pt x="1773186" y="1333500"/>
                  </a:lnTo>
                  <a:lnTo>
                    <a:pt x="1773186" y="1358900"/>
                  </a:lnTo>
                  <a:lnTo>
                    <a:pt x="1761680" y="1358900"/>
                  </a:lnTo>
                  <a:lnTo>
                    <a:pt x="1761680" y="1371600"/>
                  </a:lnTo>
                  <a:lnTo>
                    <a:pt x="1750161" y="1371600"/>
                  </a:lnTo>
                  <a:lnTo>
                    <a:pt x="1750161" y="1397000"/>
                  </a:lnTo>
                  <a:close/>
                </a:path>
                <a:path w="1865629" h="1854200">
                  <a:moveTo>
                    <a:pt x="850011" y="1409700"/>
                  </a:moveTo>
                  <a:lnTo>
                    <a:pt x="138175" y="1409700"/>
                  </a:lnTo>
                  <a:lnTo>
                    <a:pt x="138175" y="1397000"/>
                  </a:lnTo>
                  <a:lnTo>
                    <a:pt x="847598" y="1397000"/>
                  </a:lnTo>
                  <a:lnTo>
                    <a:pt x="850011" y="1409700"/>
                  </a:lnTo>
                  <a:close/>
                </a:path>
                <a:path w="1865629" h="1854200">
                  <a:moveTo>
                    <a:pt x="1738642" y="1409700"/>
                  </a:moveTo>
                  <a:lnTo>
                    <a:pt x="1151731" y="1409700"/>
                  </a:lnTo>
                  <a:lnTo>
                    <a:pt x="1189261" y="1397000"/>
                  </a:lnTo>
                  <a:lnTo>
                    <a:pt x="1738642" y="1397000"/>
                  </a:lnTo>
                  <a:lnTo>
                    <a:pt x="1738642" y="1409700"/>
                  </a:lnTo>
                  <a:close/>
                </a:path>
                <a:path w="1865629" h="1854200">
                  <a:moveTo>
                    <a:pt x="1727136" y="1435100"/>
                  </a:moveTo>
                  <a:lnTo>
                    <a:pt x="149682" y="1435100"/>
                  </a:lnTo>
                  <a:lnTo>
                    <a:pt x="149682" y="1409700"/>
                  </a:lnTo>
                  <a:lnTo>
                    <a:pt x="895443" y="1409700"/>
                  </a:lnTo>
                  <a:lnTo>
                    <a:pt x="944009" y="1422400"/>
                  </a:lnTo>
                  <a:lnTo>
                    <a:pt x="1727136" y="1422400"/>
                  </a:lnTo>
                  <a:lnTo>
                    <a:pt x="1727136" y="1435100"/>
                  </a:lnTo>
                  <a:close/>
                </a:path>
                <a:path w="1865629" h="1854200">
                  <a:moveTo>
                    <a:pt x="1727136" y="1422400"/>
                  </a:moveTo>
                  <a:lnTo>
                    <a:pt x="1091438" y="1422400"/>
                  </a:lnTo>
                  <a:lnTo>
                    <a:pt x="1140294" y="1409700"/>
                  </a:lnTo>
                  <a:lnTo>
                    <a:pt x="1727136" y="1409700"/>
                  </a:lnTo>
                  <a:lnTo>
                    <a:pt x="1727136" y="1422400"/>
                  </a:lnTo>
                  <a:close/>
                </a:path>
                <a:path w="1865629" h="1854200">
                  <a:moveTo>
                    <a:pt x="1704098" y="1473200"/>
                  </a:moveTo>
                  <a:lnTo>
                    <a:pt x="172719" y="1473200"/>
                  </a:lnTo>
                  <a:lnTo>
                    <a:pt x="172719" y="1460500"/>
                  </a:lnTo>
                  <a:lnTo>
                    <a:pt x="161201" y="1460500"/>
                  </a:lnTo>
                  <a:lnTo>
                    <a:pt x="161201" y="1435100"/>
                  </a:lnTo>
                  <a:lnTo>
                    <a:pt x="1715617" y="1435100"/>
                  </a:lnTo>
                  <a:lnTo>
                    <a:pt x="1715617" y="1447800"/>
                  </a:lnTo>
                  <a:lnTo>
                    <a:pt x="1704098" y="1447800"/>
                  </a:lnTo>
                  <a:lnTo>
                    <a:pt x="1704098" y="1473200"/>
                  </a:lnTo>
                  <a:close/>
                </a:path>
                <a:path w="1865629" h="1854200">
                  <a:moveTo>
                    <a:pt x="1681073" y="1511300"/>
                  </a:moveTo>
                  <a:lnTo>
                    <a:pt x="195745" y="1511300"/>
                  </a:lnTo>
                  <a:lnTo>
                    <a:pt x="195745" y="1498600"/>
                  </a:lnTo>
                  <a:lnTo>
                    <a:pt x="184226" y="1498600"/>
                  </a:lnTo>
                  <a:lnTo>
                    <a:pt x="184226" y="1473200"/>
                  </a:lnTo>
                  <a:lnTo>
                    <a:pt x="1692592" y="1473200"/>
                  </a:lnTo>
                  <a:lnTo>
                    <a:pt x="1692592" y="1485900"/>
                  </a:lnTo>
                  <a:lnTo>
                    <a:pt x="1681073" y="1485900"/>
                  </a:lnTo>
                  <a:lnTo>
                    <a:pt x="1681073" y="1511300"/>
                  </a:lnTo>
                  <a:close/>
                </a:path>
                <a:path w="1865629" h="1854200">
                  <a:moveTo>
                    <a:pt x="1658048" y="1524000"/>
                  </a:moveTo>
                  <a:lnTo>
                    <a:pt x="207263" y="1524000"/>
                  </a:lnTo>
                  <a:lnTo>
                    <a:pt x="207263" y="1511300"/>
                  </a:lnTo>
                  <a:lnTo>
                    <a:pt x="1658048" y="1511300"/>
                  </a:lnTo>
                  <a:lnTo>
                    <a:pt x="1658048" y="1524000"/>
                  </a:lnTo>
                  <a:close/>
                </a:path>
                <a:path w="1865629" h="1854200">
                  <a:moveTo>
                    <a:pt x="1646529" y="1536700"/>
                  </a:moveTo>
                  <a:lnTo>
                    <a:pt x="218770" y="1536700"/>
                  </a:lnTo>
                  <a:lnTo>
                    <a:pt x="218770" y="1524000"/>
                  </a:lnTo>
                  <a:lnTo>
                    <a:pt x="1646529" y="1524000"/>
                  </a:lnTo>
                  <a:lnTo>
                    <a:pt x="1646529" y="1536700"/>
                  </a:lnTo>
                  <a:close/>
                </a:path>
                <a:path w="1865629" h="1854200">
                  <a:moveTo>
                    <a:pt x="1635023" y="1549400"/>
                  </a:moveTo>
                  <a:lnTo>
                    <a:pt x="230289" y="1549400"/>
                  </a:lnTo>
                  <a:lnTo>
                    <a:pt x="230289" y="1536700"/>
                  </a:lnTo>
                  <a:lnTo>
                    <a:pt x="1635023" y="1536700"/>
                  </a:lnTo>
                  <a:lnTo>
                    <a:pt x="1635023" y="1549400"/>
                  </a:lnTo>
                  <a:close/>
                </a:path>
                <a:path w="1865629" h="1854200">
                  <a:moveTo>
                    <a:pt x="1623504" y="1562100"/>
                  </a:moveTo>
                  <a:lnTo>
                    <a:pt x="241795" y="1562100"/>
                  </a:lnTo>
                  <a:lnTo>
                    <a:pt x="241795" y="1549400"/>
                  </a:lnTo>
                  <a:lnTo>
                    <a:pt x="1623504" y="1549400"/>
                  </a:lnTo>
                  <a:lnTo>
                    <a:pt x="1623504" y="1562100"/>
                  </a:lnTo>
                  <a:close/>
                </a:path>
                <a:path w="1865629" h="1854200">
                  <a:moveTo>
                    <a:pt x="1611985" y="1574800"/>
                  </a:moveTo>
                  <a:lnTo>
                    <a:pt x="253314" y="1574800"/>
                  </a:lnTo>
                  <a:lnTo>
                    <a:pt x="253314" y="1562100"/>
                  </a:lnTo>
                  <a:lnTo>
                    <a:pt x="1611985" y="1562100"/>
                  </a:lnTo>
                  <a:lnTo>
                    <a:pt x="1611985" y="1574800"/>
                  </a:lnTo>
                  <a:close/>
                </a:path>
                <a:path w="1865629" h="1854200">
                  <a:moveTo>
                    <a:pt x="1600479" y="1587500"/>
                  </a:moveTo>
                  <a:lnTo>
                    <a:pt x="264833" y="1587500"/>
                  </a:lnTo>
                  <a:lnTo>
                    <a:pt x="264833" y="1574800"/>
                  </a:lnTo>
                  <a:lnTo>
                    <a:pt x="1600479" y="1574800"/>
                  </a:lnTo>
                  <a:lnTo>
                    <a:pt x="1600479" y="1587500"/>
                  </a:lnTo>
                  <a:close/>
                </a:path>
                <a:path w="1865629" h="1854200">
                  <a:moveTo>
                    <a:pt x="1588960" y="1600200"/>
                  </a:moveTo>
                  <a:lnTo>
                    <a:pt x="276339" y="1600200"/>
                  </a:lnTo>
                  <a:lnTo>
                    <a:pt x="276339" y="1587500"/>
                  </a:lnTo>
                  <a:lnTo>
                    <a:pt x="1588960" y="1587500"/>
                  </a:lnTo>
                  <a:lnTo>
                    <a:pt x="1588960" y="1600200"/>
                  </a:lnTo>
                  <a:close/>
                </a:path>
                <a:path w="1865629" h="1854200">
                  <a:moveTo>
                    <a:pt x="1577454" y="1612900"/>
                  </a:moveTo>
                  <a:lnTo>
                    <a:pt x="287858" y="1612900"/>
                  </a:lnTo>
                  <a:lnTo>
                    <a:pt x="287858" y="1600200"/>
                  </a:lnTo>
                  <a:lnTo>
                    <a:pt x="1577454" y="1600200"/>
                  </a:lnTo>
                  <a:lnTo>
                    <a:pt x="1577454" y="1612900"/>
                  </a:lnTo>
                  <a:close/>
                </a:path>
                <a:path w="1865629" h="1854200">
                  <a:moveTo>
                    <a:pt x="1565935" y="1625600"/>
                  </a:moveTo>
                  <a:lnTo>
                    <a:pt x="299377" y="1625600"/>
                  </a:lnTo>
                  <a:lnTo>
                    <a:pt x="299377" y="1612900"/>
                  </a:lnTo>
                  <a:lnTo>
                    <a:pt x="1565935" y="1612900"/>
                  </a:lnTo>
                  <a:lnTo>
                    <a:pt x="1565935" y="1625600"/>
                  </a:lnTo>
                  <a:close/>
                </a:path>
                <a:path w="1865629" h="1854200">
                  <a:moveTo>
                    <a:pt x="1542910" y="1638300"/>
                  </a:moveTo>
                  <a:lnTo>
                    <a:pt x="322402" y="1638300"/>
                  </a:lnTo>
                  <a:lnTo>
                    <a:pt x="322402" y="1625600"/>
                  </a:lnTo>
                  <a:lnTo>
                    <a:pt x="1542910" y="1625600"/>
                  </a:lnTo>
                  <a:lnTo>
                    <a:pt x="1542910" y="1638300"/>
                  </a:lnTo>
                  <a:close/>
                </a:path>
                <a:path w="1865629" h="1854200">
                  <a:moveTo>
                    <a:pt x="1531391" y="1651000"/>
                  </a:moveTo>
                  <a:lnTo>
                    <a:pt x="333921" y="1651000"/>
                  </a:lnTo>
                  <a:lnTo>
                    <a:pt x="333921" y="1638300"/>
                  </a:lnTo>
                  <a:lnTo>
                    <a:pt x="1531391" y="1638300"/>
                  </a:lnTo>
                  <a:lnTo>
                    <a:pt x="1531391" y="1651000"/>
                  </a:lnTo>
                  <a:close/>
                </a:path>
                <a:path w="1865629" h="1854200">
                  <a:moveTo>
                    <a:pt x="1519872" y="1663700"/>
                  </a:moveTo>
                  <a:lnTo>
                    <a:pt x="356946" y="1663700"/>
                  </a:lnTo>
                  <a:lnTo>
                    <a:pt x="356946" y="1651000"/>
                  </a:lnTo>
                  <a:lnTo>
                    <a:pt x="1519872" y="1651000"/>
                  </a:lnTo>
                  <a:lnTo>
                    <a:pt x="1519872" y="1663700"/>
                  </a:lnTo>
                  <a:close/>
                </a:path>
                <a:path w="1865629" h="1854200">
                  <a:moveTo>
                    <a:pt x="1508366" y="1676400"/>
                  </a:moveTo>
                  <a:lnTo>
                    <a:pt x="368452" y="1676400"/>
                  </a:lnTo>
                  <a:lnTo>
                    <a:pt x="368452" y="1663700"/>
                  </a:lnTo>
                  <a:lnTo>
                    <a:pt x="1508366" y="1663700"/>
                  </a:lnTo>
                  <a:lnTo>
                    <a:pt x="1508366" y="1676400"/>
                  </a:lnTo>
                  <a:close/>
                </a:path>
                <a:path w="1865629" h="1854200">
                  <a:moveTo>
                    <a:pt x="1485341" y="1689100"/>
                  </a:moveTo>
                  <a:lnTo>
                    <a:pt x="391490" y="1689100"/>
                  </a:lnTo>
                  <a:lnTo>
                    <a:pt x="391490" y="1676400"/>
                  </a:lnTo>
                  <a:lnTo>
                    <a:pt x="1485341" y="1676400"/>
                  </a:lnTo>
                  <a:lnTo>
                    <a:pt x="1485341" y="1689100"/>
                  </a:lnTo>
                  <a:close/>
                </a:path>
                <a:path w="1865629" h="1854200">
                  <a:moveTo>
                    <a:pt x="1473822" y="1701800"/>
                  </a:moveTo>
                  <a:lnTo>
                    <a:pt x="402996" y="1701800"/>
                  </a:lnTo>
                  <a:lnTo>
                    <a:pt x="402996" y="1689100"/>
                  </a:lnTo>
                  <a:lnTo>
                    <a:pt x="1473822" y="1689100"/>
                  </a:lnTo>
                  <a:lnTo>
                    <a:pt x="1473822" y="1701800"/>
                  </a:lnTo>
                  <a:close/>
                </a:path>
                <a:path w="1865629" h="1854200">
                  <a:moveTo>
                    <a:pt x="1450797" y="1714500"/>
                  </a:moveTo>
                  <a:lnTo>
                    <a:pt x="414515" y="1714500"/>
                  </a:lnTo>
                  <a:lnTo>
                    <a:pt x="414515" y="1701800"/>
                  </a:lnTo>
                  <a:lnTo>
                    <a:pt x="1450797" y="1701800"/>
                  </a:lnTo>
                  <a:lnTo>
                    <a:pt x="1450797" y="1714500"/>
                  </a:lnTo>
                  <a:close/>
                </a:path>
                <a:path w="1865629" h="1854200">
                  <a:moveTo>
                    <a:pt x="1439278" y="1727200"/>
                  </a:moveTo>
                  <a:lnTo>
                    <a:pt x="437540" y="1727200"/>
                  </a:lnTo>
                  <a:lnTo>
                    <a:pt x="437540" y="1714500"/>
                  </a:lnTo>
                  <a:lnTo>
                    <a:pt x="1439278" y="1714500"/>
                  </a:lnTo>
                  <a:lnTo>
                    <a:pt x="1439278" y="1727200"/>
                  </a:lnTo>
                  <a:close/>
                </a:path>
                <a:path w="1865629" h="1854200">
                  <a:moveTo>
                    <a:pt x="1416253" y="1739900"/>
                  </a:moveTo>
                  <a:lnTo>
                    <a:pt x="449059" y="1739900"/>
                  </a:lnTo>
                  <a:lnTo>
                    <a:pt x="449059" y="1727200"/>
                  </a:lnTo>
                  <a:lnTo>
                    <a:pt x="1416253" y="1727200"/>
                  </a:lnTo>
                  <a:lnTo>
                    <a:pt x="1416253" y="1739900"/>
                  </a:lnTo>
                  <a:close/>
                </a:path>
                <a:path w="1865629" h="1854200">
                  <a:moveTo>
                    <a:pt x="1381709" y="1752600"/>
                  </a:moveTo>
                  <a:lnTo>
                    <a:pt x="483603" y="1752600"/>
                  </a:lnTo>
                  <a:lnTo>
                    <a:pt x="483603" y="1739900"/>
                  </a:lnTo>
                  <a:lnTo>
                    <a:pt x="1381709" y="1739900"/>
                  </a:lnTo>
                  <a:lnTo>
                    <a:pt x="1381709" y="1752600"/>
                  </a:lnTo>
                  <a:close/>
                </a:path>
                <a:path w="1865629" h="1854200">
                  <a:moveTo>
                    <a:pt x="1370190" y="1765300"/>
                  </a:moveTo>
                  <a:lnTo>
                    <a:pt x="506628" y="1765300"/>
                  </a:lnTo>
                  <a:lnTo>
                    <a:pt x="506628" y="1752600"/>
                  </a:lnTo>
                  <a:lnTo>
                    <a:pt x="1370190" y="1752600"/>
                  </a:lnTo>
                  <a:lnTo>
                    <a:pt x="1370190" y="1765300"/>
                  </a:lnTo>
                  <a:close/>
                </a:path>
                <a:path w="1865629" h="1854200">
                  <a:moveTo>
                    <a:pt x="1347165" y="1778000"/>
                  </a:moveTo>
                  <a:lnTo>
                    <a:pt x="529653" y="1778000"/>
                  </a:lnTo>
                  <a:lnTo>
                    <a:pt x="529653" y="1765300"/>
                  </a:lnTo>
                  <a:lnTo>
                    <a:pt x="1347165" y="1765300"/>
                  </a:lnTo>
                  <a:lnTo>
                    <a:pt x="1347165" y="1778000"/>
                  </a:lnTo>
                  <a:close/>
                </a:path>
                <a:path w="1865629" h="1854200">
                  <a:moveTo>
                    <a:pt x="1324140" y="1790700"/>
                  </a:moveTo>
                  <a:lnTo>
                    <a:pt x="552678" y="1790700"/>
                  </a:lnTo>
                  <a:lnTo>
                    <a:pt x="552678" y="1778000"/>
                  </a:lnTo>
                  <a:lnTo>
                    <a:pt x="1324140" y="1778000"/>
                  </a:lnTo>
                  <a:lnTo>
                    <a:pt x="1324140" y="1790700"/>
                  </a:lnTo>
                  <a:close/>
                </a:path>
                <a:path w="1865629" h="1854200">
                  <a:moveTo>
                    <a:pt x="1301102" y="1803400"/>
                  </a:moveTo>
                  <a:lnTo>
                    <a:pt x="564197" y="1803400"/>
                  </a:lnTo>
                  <a:lnTo>
                    <a:pt x="564197" y="1790700"/>
                  </a:lnTo>
                  <a:lnTo>
                    <a:pt x="1301102" y="1790700"/>
                  </a:lnTo>
                  <a:lnTo>
                    <a:pt x="1301102" y="1803400"/>
                  </a:lnTo>
                  <a:close/>
                </a:path>
                <a:path w="1865629" h="1854200">
                  <a:moveTo>
                    <a:pt x="1255052" y="1816100"/>
                  </a:moveTo>
                  <a:lnTo>
                    <a:pt x="610260" y="1816100"/>
                  </a:lnTo>
                  <a:lnTo>
                    <a:pt x="610260" y="1803400"/>
                  </a:lnTo>
                  <a:lnTo>
                    <a:pt x="1255052" y="1803400"/>
                  </a:lnTo>
                  <a:lnTo>
                    <a:pt x="1255052" y="1816100"/>
                  </a:lnTo>
                  <a:close/>
                </a:path>
                <a:path w="1865629" h="1854200">
                  <a:moveTo>
                    <a:pt x="1208989" y="1828800"/>
                  </a:moveTo>
                  <a:lnTo>
                    <a:pt x="656310" y="1828800"/>
                  </a:lnTo>
                  <a:lnTo>
                    <a:pt x="656310" y="1816100"/>
                  </a:lnTo>
                  <a:lnTo>
                    <a:pt x="1208989" y="1816100"/>
                  </a:lnTo>
                  <a:lnTo>
                    <a:pt x="1208989" y="1828800"/>
                  </a:lnTo>
                  <a:close/>
                </a:path>
                <a:path w="1865629" h="1854200">
                  <a:moveTo>
                    <a:pt x="1162939" y="1841500"/>
                  </a:moveTo>
                  <a:lnTo>
                    <a:pt x="702373" y="1841500"/>
                  </a:lnTo>
                  <a:lnTo>
                    <a:pt x="702373" y="1828800"/>
                  </a:lnTo>
                  <a:lnTo>
                    <a:pt x="1162939" y="1828800"/>
                  </a:lnTo>
                  <a:lnTo>
                    <a:pt x="1162939" y="1841500"/>
                  </a:lnTo>
                  <a:close/>
                </a:path>
                <a:path w="1865629" h="1854200">
                  <a:moveTo>
                    <a:pt x="1116876" y="1854200"/>
                  </a:moveTo>
                  <a:lnTo>
                    <a:pt x="748423" y="1854200"/>
                  </a:lnTo>
                  <a:lnTo>
                    <a:pt x="748423" y="1841500"/>
                  </a:lnTo>
                  <a:lnTo>
                    <a:pt x="1116876" y="1841500"/>
                  </a:lnTo>
                  <a:lnTo>
                    <a:pt x="1116876" y="185420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3335020" y="662940"/>
            <a:ext cx="30797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认识</a:t>
            </a:r>
            <a:r>
              <a:rPr dirty="0" sz="1800" spc="10">
                <a:latin typeface="SimSun"/>
                <a:cs typeface="SimSun"/>
              </a:rPr>
              <a:t>Sora—</a:t>
            </a:r>
            <a:r>
              <a:rPr dirty="0" sz="1200">
                <a:latin typeface="Microsoft YaHei"/>
                <a:cs typeface="Microsoft YaHei"/>
              </a:rPr>
              <a:t>视频来自知乎答主</a:t>
            </a:r>
            <a:r>
              <a:rPr dirty="0" sz="1200">
                <a:latin typeface="SimSun"/>
                <a:cs typeface="SimSun"/>
              </a:rPr>
              <a:t>@</a:t>
            </a:r>
            <a:r>
              <a:rPr dirty="0" sz="1200">
                <a:latin typeface="Microsoft YaHei"/>
                <a:cs typeface="Microsoft YaHei"/>
              </a:rPr>
              <a:t>德里克文</a:t>
            </a:r>
            <a:endParaRPr sz="12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978408" y="1051560"/>
            <a:ext cx="8127492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90164" y="4754562"/>
            <a:ext cx="5283200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最大支持</a:t>
            </a:r>
            <a:r>
              <a:rPr dirty="0" sz="1800">
                <a:latin typeface="SimSun"/>
                <a:cs typeface="SimSun"/>
              </a:rPr>
              <a:t>60</a:t>
            </a:r>
            <a:r>
              <a:rPr dirty="0" sz="1800">
                <a:latin typeface="Microsoft YaHei"/>
                <a:cs typeface="Microsoft YaHei"/>
              </a:rPr>
              <a:t>秒高清视频生成，以及基于已有短视频的 </a:t>
            </a:r>
            <a:r>
              <a:rPr dirty="0" sz="1800">
                <a:latin typeface="Microsoft YaHei"/>
                <a:cs typeface="Microsoft YaHei"/>
              </a:rPr>
              <a:t>前后扩展，同时保持人物</a:t>
            </a:r>
            <a:r>
              <a:rPr dirty="0" sz="1800">
                <a:latin typeface="SimSun"/>
                <a:cs typeface="SimSun"/>
              </a:rPr>
              <a:t>/</a:t>
            </a:r>
            <a:r>
              <a:rPr dirty="0" sz="1800">
                <a:latin typeface="Microsoft YaHei"/>
                <a:cs typeface="Microsoft YaHei"/>
              </a:rPr>
              <a:t>场景的高度一致性。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632204" y="861060"/>
            <a:ext cx="7097268" cy="36179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727960" y="573024"/>
            <a:ext cx="4724399" cy="395935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451859" y="4973954"/>
            <a:ext cx="3454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如奶茶般丝滑过渡的视频融合能力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3192" y="194792"/>
            <a:ext cx="1625600" cy="345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22207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222466"/>
            <a:ext cx="1478280" cy="262890"/>
            <a:chOff x="8052828" y="222466"/>
            <a:chExt cx="1478280" cy="26289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236689"/>
              <a:ext cx="218224" cy="2433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254076"/>
              <a:ext cx="122885" cy="23074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95694"/>
              <a:ext cx="173215" cy="1870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222478"/>
              <a:ext cx="471805" cy="258445"/>
            </a:xfrm>
            <a:custGeom>
              <a:avLst/>
              <a:gdLst/>
              <a:ahLst/>
              <a:cxnLst/>
              <a:rect l="l" t="t" r="r" b="b"/>
              <a:pathLst>
                <a:path w="471804" h="258445">
                  <a:moveTo>
                    <a:pt x="263258" y="80594"/>
                  </a:moveTo>
                  <a:lnTo>
                    <a:pt x="259016" y="74790"/>
                  </a:lnTo>
                  <a:lnTo>
                    <a:pt x="253720" y="74790"/>
                  </a:lnTo>
                  <a:lnTo>
                    <a:pt x="210820" y="74790"/>
                  </a:lnTo>
                  <a:lnTo>
                    <a:pt x="206044" y="79540"/>
                  </a:lnTo>
                  <a:lnTo>
                    <a:pt x="205511" y="84810"/>
                  </a:lnTo>
                  <a:lnTo>
                    <a:pt x="194398" y="168567"/>
                  </a:lnTo>
                  <a:lnTo>
                    <a:pt x="192278" y="187540"/>
                  </a:lnTo>
                  <a:lnTo>
                    <a:pt x="191744" y="190169"/>
                  </a:lnTo>
                  <a:lnTo>
                    <a:pt x="191744" y="193332"/>
                  </a:lnTo>
                  <a:lnTo>
                    <a:pt x="190690" y="200177"/>
                  </a:lnTo>
                  <a:lnTo>
                    <a:pt x="190690" y="203873"/>
                  </a:lnTo>
                  <a:lnTo>
                    <a:pt x="189623" y="207035"/>
                  </a:lnTo>
                  <a:lnTo>
                    <a:pt x="188036" y="207035"/>
                  </a:lnTo>
                  <a:lnTo>
                    <a:pt x="184391" y="184124"/>
                  </a:lnTo>
                  <a:lnTo>
                    <a:pt x="182740" y="175031"/>
                  </a:lnTo>
                  <a:lnTo>
                    <a:pt x="164198" y="84277"/>
                  </a:lnTo>
                  <a:lnTo>
                    <a:pt x="162610" y="79006"/>
                  </a:lnTo>
                  <a:lnTo>
                    <a:pt x="158369" y="74790"/>
                  </a:lnTo>
                  <a:lnTo>
                    <a:pt x="106464" y="74790"/>
                  </a:lnTo>
                  <a:lnTo>
                    <a:pt x="102222" y="79006"/>
                  </a:lnTo>
                  <a:lnTo>
                    <a:pt x="83693" y="166458"/>
                  </a:lnTo>
                  <a:lnTo>
                    <a:pt x="77939" y="196850"/>
                  </a:lnTo>
                  <a:lnTo>
                    <a:pt x="76276" y="207035"/>
                  </a:lnTo>
                  <a:lnTo>
                    <a:pt x="74676" y="207035"/>
                  </a:lnTo>
                  <a:lnTo>
                    <a:pt x="59855" y="84810"/>
                  </a:lnTo>
                  <a:lnTo>
                    <a:pt x="58788" y="79540"/>
                  </a:lnTo>
                  <a:lnTo>
                    <a:pt x="54025" y="74790"/>
                  </a:lnTo>
                  <a:lnTo>
                    <a:pt x="3708" y="74790"/>
                  </a:lnTo>
                  <a:lnTo>
                    <a:pt x="0" y="80594"/>
                  </a:lnTo>
                  <a:lnTo>
                    <a:pt x="1054" y="86385"/>
                  </a:lnTo>
                  <a:lnTo>
                    <a:pt x="44488" y="250228"/>
                  </a:lnTo>
                  <a:lnTo>
                    <a:pt x="45554" y="254977"/>
                  </a:lnTo>
                  <a:lnTo>
                    <a:pt x="49784" y="258127"/>
                  </a:lnTo>
                  <a:lnTo>
                    <a:pt x="95338" y="258127"/>
                  </a:lnTo>
                  <a:lnTo>
                    <a:pt x="100114" y="254977"/>
                  </a:lnTo>
                  <a:lnTo>
                    <a:pt x="101168" y="250228"/>
                  </a:lnTo>
                  <a:lnTo>
                    <a:pt x="127647" y="157505"/>
                  </a:lnTo>
                  <a:lnTo>
                    <a:pt x="128181" y="153289"/>
                  </a:lnTo>
                  <a:lnTo>
                    <a:pt x="128714" y="145923"/>
                  </a:lnTo>
                  <a:lnTo>
                    <a:pt x="129235" y="143281"/>
                  </a:lnTo>
                  <a:lnTo>
                    <a:pt x="129768" y="138544"/>
                  </a:lnTo>
                  <a:lnTo>
                    <a:pt x="130835" y="132753"/>
                  </a:lnTo>
                  <a:lnTo>
                    <a:pt x="132422" y="132753"/>
                  </a:lnTo>
                  <a:lnTo>
                    <a:pt x="132943" y="134848"/>
                  </a:lnTo>
                  <a:lnTo>
                    <a:pt x="134010" y="145923"/>
                  </a:lnTo>
                  <a:lnTo>
                    <a:pt x="135064" y="153822"/>
                  </a:lnTo>
                  <a:lnTo>
                    <a:pt x="136131" y="159613"/>
                  </a:lnTo>
                  <a:lnTo>
                    <a:pt x="162610" y="250228"/>
                  </a:lnTo>
                  <a:lnTo>
                    <a:pt x="163677" y="254977"/>
                  </a:lnTo>
                  <a:lnTo>
                    <a:pt x="167906" y="258127"/>
                  </a:lnTo>
                  <a:lnTo>
                    <a:pt x="213995" y="258127"/>
                  </a:lnTo>
                  <a:lnTo>
                    <a:pt x="218224" y="254977"/>
                  </a:lnTo>
                  <a:lnTo>
                    <a:pt x="219290" y="250228"/>
                  </a:lnTo>
                  <a:lnTo>
                    <a:pt x="261670" y="85864"/>
                  </a:lnTo>
                  <a:lnTo>
                    <a:pt x="263258" y="80594"/>
                  </a:lnTo>
                  <a:close/>
                </a:path>
                <a:path w="471804" h="258445">
                  <a:moveTo>
                    <a:pt x="471424" y="252869"/>
                  </a:moveTo>
                  <a:lnTo>
                    <a:pt x="471297" y="119570"/>
                  </a:lnTo>
                  <a:lnTo>
                    <a:pt x="450951" y="79883"/>
                  </a:lnTo>
                  <a:lnTo>
                    <a:pt x="420039" y="73215"/>
                  </a:lnTo>
                  <a:lnTo>
                    <a:pt x="411187" y="73621"/>
                  </a:lnTo>
                  <a:lnTo>
                    <a:pt x="374345" y="87185"/>
                  </a:lnTo>
                  <a:lnTo>
                    <a:pt x="363372" y="96393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2869"/>
                  </a:lnTo>
                  <a:lnTo>
                    <a:pt x="299808" y="258127"/>
                  </a:lnTo>
                  <a:lnTo>
                    <a:pt x="358063" y="258127"/>
                  </a:lnTo>
                  <a:lnTo>
                    <a:pt x="363372" y="252869"/>
                  </a:lnTo>
                  <a:lnTo>
                    <a:pt x="363372" y="126428"/>
                  </a:lnTo>
                  <a:lnTo>
                    <a:pt x="369722" y="119049"/>
                  </a:lnTo>
                  <a:lnTo>
                    <a:pt x="377139" y="115366"/>
                  </a:lnTo>
                  <a:lnTo>
                    <a:pt x="391972" y="115366"/>
                  </a:lnTo>
                  <a:lnTo>
                    <a:pt x="396201" y="116941"/>
                  </a:lnTo>
                  <a:lnTo>
                    <a:pt x="399389" y="119570"/>
                  </a:lnTo>
                  <a:lnTo>
                    <a:pt x="402031" y="122732"/>
                  </a:lnTo>
                  <a:lnTo>
                    <a:pt x="403098" y="126949"/>
                  </a:lnTo>
                  <a:lnTo>
                    <a:pt x="403098" y="252869"/>
                  </a:lnTo>
                  <a:lnTo>
                    <a:pt x="408393" y="258127"/>
                  </a:lnTo>
                  <a:lnTo>
                    <a:pt x="466661" y="258127"/>
                  </a:lnTo>
                  <a:lnTo>
                    <a:pt x="471424" y="25286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95694"/>
              <a:ext cx="173215" cy="18702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95694"/>
              <a:ext cx="173215" cy="187020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222466"/>
            <a:ext cx="287655" cy="260350"/>
            <a:chOff x="9575165" y="222466"/>
            <a:chExt cx="287655" cy="260350"/>
          </a:xfrm>
        </p:grpSpPr>
        <p:sp>
          <p:nvSpPr>
            <p:cNvPr id="12" name="object 12"/>
            <p:cNvSpPr/>
            <p:nvPr/>
          </p:nvSpPr>
          <p:spPr>
            <a:xfrm>
              <a:off x="9575165" y="222466"/>
              <a:ext cx="68580" cy="258445"/>
            </a:xfrm>
            <a:custGeom>
              <a:avLst/>
              <a:gdLst/>
              <a:ahLst/>
              <a:cxnLst/>
              <a:rect l="l" t="t" r="r" b="b"/>
              <a:pathLst>
                <a:path w="68579" h="258445">
                  <a:moveTo>
                    <a:pt x="63563" y="258140"/>
                  </a:moveTo>
                  <a:lnTo>
                    <a:pt x="4762" y="258140"/>
                  </a:lnTo>
                  <a:lnTo>
                    <a:pt x="0" y="252882"/>
                  </a:lnTo>
                  <a:lnTo>
                    <a:pt x="0" y="520"/>
                  </a:lnTo>
                  <a:lnTo>
                    <a:pt x="523" y="0"/>
                  </a:lnTo>
                  <a:lnTo>
                    <a:pt x="67802" y="0"/>
                  </a:lnTo>
                  <a:lnTo>
                    <a:pt x="68325" y="520"/>
                  </a:lnTo>
                  <a:lnTo>
                    <a:pt x="68325" y="252882"/>
                  </a:lnTo>
                  <a:lnTo>
                    <a:pt x="63563" y="258140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95694"/>
              <a:ext cx="179565" cy="187020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493519" y="728472"/>
            <a:ext cx="7040880" cy="384657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590164" y="4973320"/>
            <a:ext cx="35687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同一场景的多角度</a:t>
            </a:r>
            <a:r>
              <a:rPr dirty="0" sz="1800">
                <a:latin typeface="SimSun"/>
                <a:cs typeface="SimSun"/>
              </a:rPr>
              <a:t>/</a:t>
            </a:r>
            <a:r>
              <a:rPr dirty="0" sz="1800">
                <a:latin typeface="Microsoft YaHei"/>
                <a:cs typeface="Microsoft YaHei"/>
              </a:rPr>
              <a:t>镜头的生成能力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192" y="194792"/>
            <a:ext cx="1625600" cy="3454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100" b="1">
                <a:solidFill>
                  <a:srgbClr val="2562A7"/>
                </a:solidFill>
                <a:latin typeface="Microsoft YaHei"/>
                <a:cs typeface="Microsoft YaHei"/>
              </a:rPr>
              <a:t>能力边界探索</a:t>
            </a:r>
            <a:endParaRPr sz="2100">
              <a:latin typeface="Microsoft YaHei"/>
              <a:cs typeface="Microsoft Ya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5044" y="166192"/>
            <a:ext cx="281901" cy="28067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052828" y="165951"/>
            <a:ext cx="1478280" cy="263525"/>
            <a:chOff x="8052828" y="165951"/>
            <a:chExt cx="1478280" cy="2635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52828" y="180213"/>
              <a:ext cx="218224" cy="243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99360" y="197637"/>
              <a:ext cx="122885" cy="2313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98599" y="239356"/>
              <a:ext cx="173215" cy="18747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847899" y="165963"/>
              <a:ext cx="471805" cy="259079"/>
            </a:xfrm>
            <a:custGeom>
              <a:avLst/>
              <a:gdLst/>
              <a:ahLst/>
              <a:cxnLst/>
              <a:rect l="l" t="t" r="r" b="b"/>
              <a:pathLst>
                <a:path w="471804" h="259079">
                  <a:moveTo>
                    <a:pt x="263258" y="80784"/>
                  </a:moveTo>
                  <a:lnTo>
                    <a:pt x="259016" y="74980"/>
                  </a:lnTo>
                  <a:lnTo>
                    <a:pt x="253720" y="74980"/>
                  </a:lnTo>
                  <a:lnTo>
                    <a:pt x="210820" y="74980"/>
                  </a:lnTo>
                  <a:lnTo>
                    <a:pt x="206044" y="79730"/>
                  </a:lnTo>
                  <a:lnTo>
                    <a:pt x="205511" y="85013"/>
                  </a:lnTo>
                  <a:lnTo>
                    <a:pt x="194398" y="168973"/>
                  </a:lnTo>
                  <a:lnTo>
                    <a:pt x="192278" y="187985"/>
                  </a:lnTo>
                  <a:lnTo>
                    <a:pt x="191744" y="190627"/>
                  </a:lnTo>
                  <a:lnTo>
                    <a:pt x="191744" y="193802"/>
                  </a:lnTo>
                  <a:lnTo>
                    <a:pt x="190690" y="200660"/>
                  </a:lnTo>
                  <a:lnTo>
                    <a:pt x="190690" y="204368"/>
                  </a:lnTo>
                  <a:lnTo>
                    <a:pt x="189623" y="207530"/>
                  </a:lnTo>
                  <a:lnTo>
                    <a:pt x="188036" y="207530"/>
                  </a:lnTo>
                  <a:lnTo>
                    <a:pt x="184391" y="184569"/>
                  </a:lnTo>
                  <a:lnTo>
                    <a:pt x="182740" y="175450"/>
                  </a:lnTo>
                  <a:lnTo>
                    <a:pt x="164198" y="84480"/>
                  </a:lnTo>
                  <a:lnTo>
                    <a:pt x="162610" y="79197"/>
                  </a:lnTo>
                  <a:lnTo>
                    <a:pt x="158369" y="74980"/>
                  </a:lnTo>
                  <a:lnTo>
                    <a:pt x="106464" y="74980"/>
                  </a:lnTo>
                  <a:lnTo>
                    <a:pt x="102222" y="79197"/>
                  </a:lnTo>
                  <a:lnTo>
                    <a:pt x="83693" y="166865"/>
                  </a:lnTo>
                  <a:lnTo>
                    <a:pt x="77939" y="197319"/>
                  </a:lnTo>
                  <a:lnTo>
                    <a:pt x="76276" y="207530"/>
                  </a:lnTo>
                  <a:lnTo>
                    <a:pt x="74676" y="207530"/>
                  </a:lnTo>
                  <a:lnTo>
                    <a:pt x="59855" y="85013"/>
                  </a:lnTo>
                  <a:lnTo>
                    <a:pt x="58788" y="79730"/>
                  </a:lnTo>
                  <a:lnTo>
                    <a:pt x="54025" y="74980"/>
                  </a:lnTo>
                  <a:lnTo>
                    <a:pt x="3708" y="74980"/>
                  </a:lnTo>
                  <a:lnTo>
                    <a:pt x="0" y="80784"/>
                  </a:lnTo>
                  <a:lnTo>
                    <a:pt x="1054" y="86588"/>
                  </a:lnTo>
                  <a:lnTo>
                    <a:pt x="44488" y="250837"/>
                  </a:lnTo>
                  <a:lnTo>
                    <a:pt x="45554" y="255587"/>
                  </a:lnTo>
                  <a:lnTo>
                    <a:pt x="49784" y="258762"/>
                  </a:lnTo>
                  <a:lnTo>
                    <a:pt x="95338" y="258762"/>
                  </a:lnTo>
                  <a:lnTo>
                    <a:pt x="100114" y="255587"/>
                  </a:lnTo>
                  <a:lnTo>
                    <a:pt x="101168" y="250837"/>
                  </a:lnTo>
                  <a:lnTo>
                    <a:pt x="127647" y="157886"/>
                  </a:lnTo>
                  <a:lnTo>
                    <a:pt x="128181" y="153670"/>
                  </a:lnTo>
                  <a:lnTo>
                    <a:pt x="128714" y="146265"/>
                  </a:lnTo>
                  <a:lnTo>
                    <a:pt x="129235" y="143624"/>
                  </a:lnTo>
                  <a:lnTo>
                    <a:pt x="129768" y="138874"/>
                  </a:lnTo>
                  <a:lnTo>
                    <a:pt x="130835" y="133070"/>
                  </a:lnTo>
                  <a:lnTo>
                    <a:pt x="132422" y="133070"/>
                  </a:lnTo>
                  <a:lnTo>
                    <a:pt x="132943" y="135178"/>
                  </a:lnTo>
                  <a:lnTo>
                    <a:pt x="134010" y="146265"/>
                  </a:lnTo>
                  <a:lnTo>
                    <a:pt x="135064" y="154190"/>
                  </a:lnTo>
                  <a:lnTo>
                    <a:pt x="136131" y="160007"/>
                  </a:lnTo>
                  <a:lnTo>
                    <a:pt x="162610" y="250837"/>
                  </a:lnTo>
                  <a:lnTo>
                    <a:pt x="163677" y="255587"/>
                  </a:lnTo>
                  <a:lnTo>
                    <a:pt x="167906" y="258762"/>
                  </a:lnTo>
                  <a:lnTo>
                    <a:pt x="213995" y="258762"/>
                  </a:lnTo>
                  <a:lnTo>
                    <a:pt x="218224" y="255587"/>
                  </a:lnTo>
                  <a:lnTo>
                    <a:pt x="219290" y="250837"/>
                  </a:lnTo>
                  <a:lnTo>
                    <a:pt x="261670" y="86067"/>
                  </a:lnTo>
                  <a:lnTo>
                    <a:pt x="263258" y="80784"/>
                  </a:lnTo>
                  <a:close/>
                </a:path>
                <a:path w="471804" h="259079">
                  <a:moveTo>
                    <a:pt x="471424" y="253479"/>
                  </a:moveTo>
                  <a:lnTo>
                    <a:pt x="471309" y="119862"/>
                  </a:lnTo>
                  <a:lnTo>
                    <a:pt x="466229" y="96634"/>
                  </a:lnTo>
                  <a:lnTo>
                    <a:pt x="464045" y="92265"/>
                  </a:lnTo>
                  <a:lnTo>
                    <a:pt x="420039" y="73393"/>
                  </a:lnTo>
                  <a:lnTo>
                    <a:pt x="411187" y="73799"/>
                  </a:lnTo>
                  <a:lnTo>
                    <a:pt x="374345" y="87388"/>
                  </a:lnTo>
                  <a:lnTo>
                    <a:pt x="363372" y="96634"/>
                  </a:lnTo>
                  <a:lnTo>
                    <a:pt x="363372" y="508"/>
                  </a:lnTo>
                  <a:lnTo>
                    <a:pt x="362839" y="0"/>
                  </a:lnTo>
                  <a:lnTo>
                    <a:pt x="295554" y="0"/>
                  </a:lnTo>
                  <a:lnTo>
                    <a:pt x="295033" y="508"/>
                  </a:lnTo>
                  <a:lnTo>
                    <a:pt x="295033" y="253479"/>
                  </a:lnTo>
                  <a:lnTo>
                    <a:pt x="299808" y="258762"/>
                  </a:lnTo>
                  <a:lnTo>
                    <a:pt x="358063" y="258762"/>
                  </a:lnTo>
                  <a:lnTo>
                    <a:pt x="363372" y="253479"/>
                  </a:lnTo>
                  <a:lnTo>
                    <a:pt x="363372" y="126733"/>
                  </a:lnTo>
                  <a:lnTo>
                    <a:pt x="369722" y="119341"/>
                  </a:lnTo>
                  <a:lnTo>
                    <a:pt x="377139" y="115646"/>
                  </a:lnTo>
                  <a:lnTo>
                    <a:pt x="391972" y="115646"/>
                  </a:lnTo>
                  <a:lnTo>
                    <a:pt x="396201" y="117221"/>
                  </a:lnTo>
                  <a:lnTo>
                    <a:pt x="399389" y="119862"/>
                  </a:lnTo>
                  <a:lnTo>
                    <a:pt x="402031" y="123037"/>
                  </a:lnTo>
                  <a:lnTo>
                    <a:pt x="403098" y="127254"/>
                  </a:lnTo>
                  <a:lnTo>
                    <a:pt x="403098" y="253479"/>
                  </a:lnTo>
                  <a:lnTo>
                    <a:pt x="408393" y="258762"/>
                  </a:lnTo>
                  <a:lnTo>
                    <a:pt x="466661" y="258762"/>
                  </a:lnTo>
                  <a:lnTo>
                    <a:pt x="471424" y="253479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45550" y="239356"/>
              <a:ext cx="173215" cy="18747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57461" y="239356"/>
              <a:ext cx="173215" cy="187477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9575165" y="165951"/>
            <a:ext cx="287655" cy="260985"/>
            <a:chOff x="9575165" y="165951"/>
            <a:chExt cx="287655" cy="260985"/>
          </a:xfrm>
        </p:grpSpPr>
        <p:sp>
          <p:nvSpPr>
            <p:cNvPr id="12" name="object 12"/>
            <p:cNvSpPr/>
            <p:nvPr/>
          </p:nvSpPr>
          <p:spPr>
            <a:xfrm>
              <a:off x="9575165" y="165951"/>
              <a:ext cx="68580" cy="259079"/>
            </a:xfrm>
            <a:custGeom>
              <a:avLst/>
              <a:gdLst/>
              <a:ahLst/>
              <a:cxnLst/>
              <a:rect l="l" t="t" r="r" b="b"/>
              <a:pathLst>
                <a:path w="68579" h="259079">
                  <a:moveTo>
                    <a:pt x="63563" y="258775"/>
                  </a:moveTo>
                  <a:lnTo>
                    <a:pt x="4762" y="258775"/>
                  </a:lnTo>
                  <a:lnTo>
                    <a:pt x="0" y="253491"/>
                  </a:lnTo>
                  <a:lnTo>
                    <a:pt x="0" y="520"/>
                  </a:lnTo>
                  <a:lnTo>
                    <a:pt x="522" y="0"/>
                  </a:lnTo>
                  <a:lnTo>
                    <a:pt x="67803" y="0"/>
                  </a:lnTo>
                  <a:lnTo>
                    <a:pt x="68325" y="520"/>
                  </a:lnTo>
                  <a:lnTo>
                    <a:pt x="68325" y="253491"/>
                  </a:lnTo>
                  <a:lnTo>
                    <a:pt x="63563" y="258775"/>
                  </a:lnTo>
                  <a:close/>
                </a:path>
              </a:pathLst>
            </a:custGeom>
            <a:solidFill>
              <a:srgbClr val="3B66A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83229" y="239356"/>
              <a:ext cx="179565" cy="187477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85316" y="696468"/>
            <a:ext cx="7174992" cy="3777996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764029" y="4734560"/>
            <a:ext cx="6426200" cy="6832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9900"/>
              </a:lnSpc>
              <a:spcBef>
                <a:spcPts val="100"/>
              </a:spcBef>
            </a:pP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具有动态摄像机运动的视频。随着摄像机的移动和旋转，人和其 </a:t>
            </a:r>
            <a:r>
              <a:rPr dirty="0" sz="1800">
                <a:solidFill>
                  <a:srgbClr val="404040"/>
                </a:solidFill>
                <a:latin typeface="Microsoft YaHei"/>
                <a:cs typeface="Microsoft YaHei"/>
              </a:rPr>
              <a:t>他场景元素在三维空间中一致地移动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5402579" y="134874"/>
            <a:ext cx="2139704" cy="3175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276AA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2024-02-29T04:12:30Z</dcterms:created>
  <dcterms:modified xsi:type="dcterms:W3CDTF">2024-02-29T04:12:30Z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2024-02-26T00:00:00Z</vt:filetime>
  </property>
  <property fmtid="{D5CDD505-2E9C-101B-9397-08002B2CF9AE}" pid="3" name="Creator">
    <vt:lpwstr>WPS 演示</vt:lpwstr>
  </property>
  <property fmtid="{D5CDD505-2E9C-101B-9397-08002B2CF9AE}" pid="4" name="LastSaved">
    <vt:filetime>2024-02-29T00:00:00Z</vt:filetime>
  </property>
</Properties>
</file>